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70" r:id="rId2"/>
    <p:sldId id="257" r:id="rId3"/>
    <p:sldId id="267" r:id="rId4"/>
    <p:sldId id="258" r:id="rId5"/>
    <p:sldId id="259" r:id="rId6"/>
    <p:sldId id="260" r:id="rId7"/>
    <p:sldId id="264" r:id="rId8"/>
    <p:sldId id="265" r:id="rId9"/>
    <p:sldId id="262" r:id="rId10"/>
    <p:sldId id="268" r:id="rId11"/>
    <p:sldId id="271" r:id="rId12"/>
    <p:sldId id="269" r:id="rId13"/>
    <p:sldId id="266" r:id="rId14"/>
  </p:sldIdLst>
  <p:sldSz cx="12192000" cy="6858000"/>
  <p:notesSz cx="6889750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552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80585406-F300-4606-A1B7-8DD9716E7876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4CB15693-3C96-4E95-8259-29F0B5E24B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7640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3FDE34F8-D67A-4246-86C5-68C3D5F31A22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CD06A0E1-4AD9-40AF-B3CC-BE3170063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4262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6A0E1-4AD9-40AF-B3CC-BE317006312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708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Phonics:</a:t>
            </a:r>
            <a:r>
              <a:rPr lang="en-GB" baseline="0" dirty="0"/>
              <a:t> Read, Write </a:t>
            </a:r>
            <a:r>
              <a:rPr lang="en-GB" baseline="0" dirty="0" err="1"/>
              <a:t>Inc</a:t>
            </a:r>
            <a:r>
              <a:rPr lang="en-GB" baseline="0" dirty="0"/>
              <a:t> taught daily in year 1 and recapped for year 2</a:t>
            </a:r>
          </a:p>
          <a:p>
            <a:r>
              <a:rPr lang="en-GB" baseline="0" dirty="0"/>
              <a:t>White Rose Maths: Parent section of website and an app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6A0E1-4AD9-40AF-B3CC-BE317006312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1553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06A0E1-4AD9-40AF-B3CC-BE317006312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772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8921F-1573-4511-8E50-3C96FAFB428C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6F708-8083-4103-9220-EF10FF75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567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8921F-1573-4511-8E50-3C96FAFB428C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6F708-8083-4103-9220-EF10FF75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369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8921F-1573-4511-8E50-3C96FAFB428C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6F708-8083-4103-9220-EF10FF75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531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8921F-1573-4511-8E50-3C96FAFB428C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6F708-8083-4103-9220-EF10FF75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766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8921F-1573-4511-8E50-3C96FAFB428C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6F708-8083-4103-9220-EF10FF75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569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8921F-1573-4511-8E50-3C96FAFB428C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6F708-8083-4103-9220-EF10FF75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758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8921F-1573-4511-8E50-3C96FAFB428C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6F708-8083-4103-9220-EF10FF75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845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8921F-1573-4511-8E50-3C96FAFB428C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6F708-8083-4103-9220-EF10FF75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879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8921F-1573-4511-8E50-3C96FAFB428C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6F708-8083-4103-9220-EF10FF75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126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8921F-1573-4511-8E50-3C96FAFB428C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6F708-8083-4103-9220-EF10FF75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158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8921F-1573-4511-8E50-3C96FAFB428C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6F708-8083-4103-9220-EF10FF757E2C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136605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8921F-1573-4511-8E50-3C96FAFB428C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6F708-8083-4103-9220-EF10FF75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129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8921F-1573-4511-8E50-3C96FAFB428C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6F708-8083-4103-9220-EF10FF757E2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618853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8921F-1573-4511-8E50-3C96FAFB428C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6F708-8083-4103-9220-EF10FF75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0551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8921F-1573-4511-8E50-3C96FAFB428C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6F708-8083-4103-9220-EF10FF75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8299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8921F-1573-4511-8E50-3C96FAFB428C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6F708-8083-4103-9220-EF10FF75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175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78921F-1573-4511-8E50-3C96FAFB428C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FC6F708-8083-4103-9220-EF10FF75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665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847" y="593313"/>
            <a:ext cx="1286367" cy="10973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3818" y="524957"/>
            <a:ext cx="8986982" cy="1325563"/>
          </a:xfrm>
        </p:spPr>
        <p:txBody>
          <a:bodyPr/>
          <a:lstStyle/>
          <a:p>
            <a:r>
              <a:rPr lang="en-GB" b="1" dirty="0"/>
              <a:t>Welcome to Fishermen Class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9746" y="2160588"/>
            <a:ext cx="3992546" cy="3881437"/>
          </a:xfrm>
        </p:spPr>
      </p:pic>
    </p:spTree>
    <p:extLst>
      <p:ext uri="{BB962C8B-B14F-4D97-AF65-F5344CB8AC3E}">
        <p14:creationId xmlns:p14="http://schemas.microsoft.com/office/powerpoint/2010/main" val="35673939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Who are your teachers?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964222" y="1583535"/>
            <a:ext cx="2675872" cy="355964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60160" y="5196007"/>
            <a:ext cx="264766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>
                <a:latin typeface="Twinkl" pitchFamily="2" charset="0"/>
              </a:rPr>
              <a:t>Mrs Fiona Clipson</a:t>
            </a:r>
          </a:p>
          <a:p>
            <a:pPr algn="ctr"/>
            <a:r>
              <a:rPr lang="en-GB" sz="1600" dirty="0">
                <a:latin typeface="Twinkl" pitchFamily="2" charset="0"/>
              </a:rPr>
              <a:t>Class Teacher Fisherman Class </a:t>
            </a:r>
          </a:p>
          <a:p>
            <a:pPr algn="ctr"/>
            <a:r>
              <a:rPr lang="en-GB" sz="1600" dirty="0">
                <a:latin typeface="Twinkl" pitchFamily="2" charset="0"/>
              </a:rPr>
              <a:t>EVC Co-Ordinator</a:t>
            </a:r>
          </a:p>
          <a:p>
            <a:pPr algn="ctr"/>
            <a:r>
              <a:rPr lang="en-GB" sz="1600" dirty="0">
                <a:latin typeface="Twinkl" pitchFamily="2" charset="0"/>
              </a:rPr>
              <a:t>Science Co-ordinator</a:t>
            </a:r>
          </a:p>
          <a:p>
            <a:pPr algn="ctr"/>
            <a:r>
              <a:rPr lang="en-GB" sz="1600" dirty="0">
                <a:latin typeface="Twinkl" pitchFamily="2" charset="0"/>
              </a:rPr>
              <a:t>Forest School Lead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12017" y="5325070"/>
            <a:ext cx="33698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>
                <a:latin typeface="Twinkl" pitchFamily="2" charset="0"/>
              </a:rPr>
              <a:t>Mrs Katie Hooper</a:t>
            </a:r>
          </a:p>
          <a:p>
            <a:pPr algn="ctr"/>
            <a:r>
              <a:rPr lang="en-GB" sz="1600" dirty="0">
                <a:latin typeface="Twinkl" pitchFamily="2" charset="0"/>
              </a:rPr>
              <a:t>Teaching Assistant Fishermen Class</a:t>
            </a:r>
          </a:p>
          <a:p>
            <a:pPr algn="ctr"/>
            <a:r>
              <a:rPr lang="en-GB" sz="1600" dirty="0">
                <a:latin typeface="Twinkl" pitchFamily="2" charset="0"/>
              </a:rPr>
              <a:t>Monday – Friday AM</a:t>
            </a:r>
          </a:p>
        </p:txBody>
      </p:sp>
      <p:pic>
        <p:nvPicPr>
          <p:cNvPr id="9" name="Picture 8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9789" y="118416"/>
            <a:ext cx="1288021" cy="109470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A person smiling at camera&#10;&#10;AI-generated content may be incorrect.">
            <a:extLst>
              <a:ext uri="{FF2B5EF4-FFF2-40B4-BE49-F238E27FC236}">
                <a16:creationId xmlns:a16="http://schemas.microsoft.com/office/drawing/2014/main" id="{3DCDBFF0-B1C9-9BAF-856A-010EA248FB3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79" r="9866"/>
          <a:stretch>
            <a:fillRect/>
          </a:stretch>
        </p:blipFill>
        <p:spPr>
          <a:xfrm>
            <a:off x="6528434" y="1685544"/>
            <a:ext cx="2829033" cy="3457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292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93634"/>
            <a:ext cx="8596668" cy="629843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Twinkl" pitchFamily="2" charset="0"/>
              </a:rPr>
              <a:t>St Mary’s Staff</a:t>
            </a:r>
          </a:p>
        </p:txBody>
      </p:sp>
      <p:sp>
        <p:nvSpPr>
          <p:cNvPr id="4" name="Rectangle 3"/>
          <p:cNvSpPr/>
          <p:nvPr/>
        </p:nvSpPr>
        <p:spPr>
          <a:xfrm>
            <a:off x="677334" y="808556"/>
            <a:ext cx="5184843" cy="61940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1050" dirty="0"/>
              <a:t>  </a:t>
            </a:r>
            <a:endParaRPr lang="en-US" sz="1100" dirty="0"/>
          </a:p>
          <a:p>
            <a:pPr>
              <a:defRPr/>
            </a:pPr>
            <a:r>
              <a:rPr lang="en-US" sz="1400" b="1" dirty="0">
                <a:latin typeface="Twinkl" pitchFamily="2" charset="0"/>
              </a:rPr>
              <a:t>Mrs L. Concannon</a:t>
            </a:r>
            <a:r>
              <a:rPr lang="en-US" sz="1400" dirty="0">
                <a:latin typeface="Twinkl" pitchFamily="2" charset="0"/>
              </a:rPr>
              <a:t>	</a:t>
            </a:r>
          </a:p>
          <a:p>
            <a:pPr>
              <a:defRPr/>
            </a:pPr>
            <a:r>
              <a:rPr lang="en-US" sz="1400" dirty="0" err="1">
                <a:latin typeface="Twinkl" pitchFamily="2" charset="0"/>
              </a:rPr>
              <a:t>Headteacher</a:t>
            </a:r>
            <a:r>
              <a:rPr lang="en-US" sz="1400" dirty="0">
                <a:latin typeface="Twinkl" pitchFamily="2" charset="0"/>
              </a:rPr>
              <a:t> and Designated Safeguarding Lead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RE Lead  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Art and Design Lead 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Carpenters Class Teacher </a:t>
            </a:r>
            <a:r>
              <a:rPr lang="en-US" sz="1400" dirty="0" err="1">
                <a:latin typeface="Twinkl" pitchFamily="2" charset="0"/>
              </a:rPr>
              <a:t>Yr</a:t>
            </a:r>
            <a:r>
              <a:rPr lang="en-US" sz="1400" dirty="0">
                <a:latin typeface="Twinkl" pitchFamily="2" charset="0"/>
              </a:rPr>
              <a:t> 3/4</a:t>
            </a:r>
          </a:p>
          <a:p>
            <a:pPr>
              <a:defRPr/>
            </a:pPr>
            <a:endParaRPr lang="en-US" sz="1400" dirty="0">
              <a:latin typeface="Twinkl" pitchFamily="2" charset="0"/>
            </a:endParaRPr>
          </a:p>
          <a:p>
            <a:pPr>
              <a:defRPr/>
            </a:pPr>
            <a:r>
              <a:rPr lang="en-US" sz="1400" b="1" dirty="0">
                <a:latin typeface="Twinkl" pitchFamily="2" charset="0"/>
              </a:rPr>
              <a:t>Mrs D. Morgan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Shepherds / Carpenters Class Teacher  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Senior Teacher/SENCO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Well-Being support</a:t>
            </a:r>
          </a:p>
          <a:p>
            <a:pPr>
              <a:defRPr/>
            </a:pPr>
            <a:endParaRPr lang="en-US" sz="1400" dirty="0">
              <a:latin typeface="Twinkl" pitchFamily="2" charset="0"/>
            </a:endParaRPr>
          </a:p>
          <a:p>
            <a:pPr>
              <a:defRPr/>
            </a:pPr>
            <a:r>
              <a:rPr lang="en-US" sz="1400" b="1" dirty="0" err="1">
                <a:latin typeface="Twinkl" pitchFamily="2" charset="0"/>
              </a:rPr>
              <a:t>Mrs</a:t>
            </a:r>
            <a:r>
              <a:rPr lang="en-US" sz="1400" b="1" dirty="0">
                <a:latin typeface="Twinkl" pitchFamily="2" charset="0"/>
              </a:rPr>
              <a:t> F. Clipson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Fishermen Class Teacher Yr1/2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EVC Co-Ordinator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Science Lead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Forest School Lead</a:t>
            </a:r>
          </a:p>
          <a:p>
            <a:pPr>
              <a:defRPr/>
            </a:pPr>
            <a:endParaRPr lang="en-US" sz="1400" dirty="0">
              <a:latin typeface="Twinkl" pitchFamily="2" charset="0"/>
            </a:endParaRPr>
          </a:p>
          <a:p>
            <a:pPr>
              <a:defRPr/>
            </a:pPr>
            <a:r>
              <a:rPr lang="en-US" sz="1400" b="1" dirty="0">
                <a:latin typeface="Twinkl" pitchFamily="2" charset="0"/>
              </a:rPr>
              <a:t>Mrs S. Vale 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Farmers Class Teacher N and R 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English Lead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Early Years Lead 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Deputy Designated Safeguarding Lead</a:t>
            </a:r>
          </a:p>
          <a:p>
            <a:pPr>
              <a:defRPr/>
            </a:pPr>
            <a:endParaRPr lang="en-US" sz="1400" dirty="0">
              <a:latin typeface="Twinkl" pitchFamily="2" charset="0"/>
            </a:endParaRPr>
          </a:p>
          <a:p>
            <a:pPr>
              <a:defRPr/>
            </a:pPr>
            <a:r>
              <a:rPr lang="en-US" sz="1400" b="1" dirty="0">
                <a:latin typeface="Twinkl" pitchFamily="2" charset="0"/>
              </a:rPr>
              <a:t>Mr J. Causebrook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Carpenters Class Teacher </a:t>
            </a:r>
            <a:r>
              <a:rPr lang="en-US" sz="1400" dirty="0" err="1">
                <a:latin typeface="Twinkl" pitchFamily="2" charset="0"/>
              </a:rPr>
              <a:t>Yr</a:t>
            </a:r>
            <a:r>
              <a:rPr lang="en-US" sz="1400" dirty="0">
                <a:latin typeface="Twinkl" pitchFamily="2" charset="0"/>
              </a:rPr>
              <a:t> 5/6</a:t>
            </a:r>
          </a:p>
          <a:p>
            <a:pPr>
              <a:defRPr/>
            </a:pPr>
            <a:r>
              <a:rPr lang="en-US" sz="1400" dirty="0" err="1">
                <a:latin typeface="Twinkl" pitchFamily="2" charset="0"/>
              </a:rPr>
              <a:t>Maths</a:t>
            </a:r>
            <a:r>
              <a:rPr lang="en-US" sz="1400" dirty="0">
                <a:latin typeface="Twinkl" pitchFamily="2" charset="0"/>
              </a:rPr>
              <a:t> Lead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PE Lead </a:t>
            </a:r>
          </a:p>
          <a:p>
            <a:pPr>
              <a:defRPr/>
            </a:pPr>
            <a:endParaRPr lang="en-US" sz="800" dirty="0"/>
          </a:p>
        </p:txBody>
      </p:sp>
      <p:sp>
        <p:nvSpPr>
          <p:cNvPr id="5" name="Rectangle 4"/>
          <p:cNvSpPr/>
          <p:nvPr/>
        </p:nvSpPr>
        <p:spPr>
          <a:xfrm>
            <a:off x="5723365" y="1308693"/>
            <a:ext cx="4572000" cy="569386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en-US" sz="1400" dirty="0">
              <a:latin typeface="Twinkl" pitchFamily="2" charset="0"/>
            </a:endParaRPr>
          </a:p>
          <a:p>
            <a:pPr>
              <a:defRPr/>
            </a:pPr>
            <a:r>
              <a:rPr lang="en-US" sz="1400" b="1" dirty="0" err="1">
                <a:latin typeface="Twinkl" pitchFamily="2" charset="0"/>
              </a:rPr>
              <a:t>Mrs</a:t>
            </a:r>
            <a:r>
              <a:rPr lang="en-US" sz="1400" b="1" dirty="0">
                <a:latin typeface="Twinkl" pitchFamily="2" charset="0"/>
              </a:rPr>
              <a:t> T. Smith</a:t>
            </a:r>
          </a:p>
          <a:p>
            <a:pPr>
              <a:defRPr/>
            </a:pPr>
            <a:r>
              <a:rPr lang="en-GB" sz="1400" dirty="0">
                <a:latin typeface="Twinkl"/>
              </a:rPr>
              <a:t>Music and RE support/Substitute Teacher/Catechist</a:t>
            </a:r>
            <a:endParaRPr lang="en-US" sz="1400" dirty="0">
              <a:latin typeface="Twinkl"/>
            </a:endParaRPr>
          </a:p>
          <a:p>
            <a:pPr>
              <a:defRPr/>
            </a:pPr>
            <a:r>
              <a:rPr lang="en-US" sz="1400" b="1" dirty="0" err="1">
                <a:latin typeface="Twinkl" pitchFamily="2" charset="0"/>
              </a:rPr>
              <a:t>Mrs</a:t>
            </a:r>
            <a:r>
              <a:rPr lang="en-US" sz="1400" b="1" dirty="0">
                <a:latin typeface="Twinkl" pitchFamily="2" charset="0"/>
              </a:rPr>
              <a:t> D. </a:t>
            </a:r>
            <a:r>
              <a:rPr lang="en-US" sz="1400" b="1" dirty="0" err="1">
                <a:latin typeface="Twinkl" pitchFamily="2" charset="0"/>
              </a:rPr>
              <a:t>Brimson</a:t>
            </a:r>
            <a:r>
              <a:rPr lang="en-US" sz="1400" dirty="0">
                <a:latin typeface="Twinkl" pitchFamily="2" charset="0"/>
              </a:rPr>
              <a:t> 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Teaching Assistant/ Staff Governor/ Midday Supervisor</a:t>
            </a:r>
          </a:p>
          <a:p>
            <a:pPr>
              <a:defRPr/>
            </a:pPr>
            <a:r>
              <a:rPr lang="en-US" sz="1400" b="1" dirty="0" err="1">
                <a:latin typeface="Twinkl" pitchFamily="2" charset="0"/>
              </a:rPr>
              <a:t>Mrs</a:t>
            </a:r>
            <a:r>
              <a:rPr lang="en-US" sz="1400" b="1" dirty="0">
                <a:latin typeface="Twinkl" pitchFamily="2" charset="0"/>
              </a:rPr>
              <a:t> M. </a:t>
            </a:r>
            <a:r>
              <a:rPr lang="en-US" sz="1400" b="1" dirty="0" err="1">
                <a:latin typeface="Twinkl" pitchFamily="2" charset="0"/>
              </a:rPr>
              <a:t>Tetto</a:t>
            </a:r>
            <a:r>
              <a:rPr lang="en-US" sz="1400" b="1" dirty="0">
                <a:latin typeface="Twinkl" pitchFamily="2" charset="0"/>
              </a:rPr>
              <a:t>- </a:t>
            </a:r>
            <a:r>
              <a:rPr lang="en-US" sz="1400" b="1" dirty="0" err="1">
                <a:latin typeface="Twinkl" pitchFamily="2" charset="0"/>
              </a:rPr>
              <a:t>Pretti</a:t>
            </a:r>
            <a:r>
              <a:rPr lang="en-US" sz="1400" dirty="0">
                <a:latin typeface="Twinkl" pitchFamily="2" charset="0"/>
              </a:rPr>
              <a:t> 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Rising stars Assistant/ Teaching Assistant </a:t>
            </a:r>
          </a:p>
          <a:p>
            <a:pPr>
              <a:defRPr/>
            </a:pPr>
            <a:r>
              <a:rPr lang="en-US" sz="1400" b="1" dirty="0" err="1">
                <a:latin typeface="Twinkl" pitchFamily="2" charset="0"/>
              </a:rPr>
              <a:t>Mrs</a:t>
            </a:r>
            <a:r>
              <a:rPr lang="en-US" sz="1400" b="1" dirty="0">
                <a:latin typeface="Twinkl" pitchFamily="2" charset="0"/>
              </a:rPr>
              <a:t> E. </a:t>
            </a:r>
            <a:r>
              <a:rPr lang="en-US" sz="1400" b="1" dirty="0" err="1">
                <a:latin typeface="Twinkl" pitchFamily="2" charset="0"/>
              </a:rPr>
              <a:t>Bothwell</a:t>
            </a:r>
            <a:endParaRPr lang="en-US" sz="1400" b="1" dirty="0">
              <a:latin typeface="Twinkl" pitchFamily="2" charset="0"/>
            </a:endParaRPr>
          </a:p>
          <a:p>
            <a:pPr>
              <a:defRPr/>
            </a:pPr>
            <a:r>
              <a:rPr lang="en-GB" sz="1400" dirty="0">
                <a:latin typeface="Twinkl" pitchFamily="2" charset="0"/>
              </a:rPr>
              <a:t>Rising stars Assistant/ Playground Supervisor/ Farmers Class Teaching Assistant</a:t>
            </a:r>
            <a:endParaRPr lang="en-US" sz="1400" dirty="0">
              <a:latin typeface="Twinkl" pitchFamily="2" charset="0"/>
            </a:endParaRPr>
          </a:p>
          <a:p>
            <a:pPr>
              <a:defRPr/>
            </a:pPr>
            <a:r>
              <a:rPr lang="en-US" sz="1400" b="1" dirty="0" err="1">
                <a:latin typeface="Twinkl" pitchFamily="2" charset="0"/>
              </a:rPr>
              <a:t>Mrs</a:t>
            </a:r>
            <a:r>
              <a:rPr lang="en-US" sz="1400" b="1" dirty="0">
                <a:latin typeface="Twinkl" pitchFamily="2" charset="0"/>
              </a:rPr>
              <a:t> S. McGinley</a:t>
            </a:r>
            <a:r>
              <a:rPr lang="en-US" sz="1400" dirty="0">
                <a:latin typeface="Twinkl" pitchFamily="2" charset="0"/>
              </a:rPr>
              <a:t> 	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Special Needs Assistant 1-1 Support</a:t>
            </a:r>
          </a:p>
          <a:p>
            <a:pPr>
              <a:defRPr/>
            </a:pPr>
            <a:r>
              <a:rPr lang="en-US" sz="1400" b="1" dirty="0" err="1">
                <a:latin typeface="Twinkl" pitchFamily="2" charset="0"/>
              </a:rPr>
              <a:t>Mrs</a:t>
            </a:r>
            <a:r>
              <a:rPr lang="en-US" sz="1400" b="1" dirty="0">
                <a:latin typeface="Twinkl" pitchFamily="2" charset="0"/>
              </a:rPr>
              <a:t>  K. Hooper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Fishermen Class Teaching Assistant</a:t>
            </a:r>
          </a:p>
          <a:p>
            <a:pPr>
              <a:defRPr/>
            </a:pPr>
            <a:r>
              <a:rPr lang="en-US" sz="1400" b="1" dirty="0" err="1">
                <a:latin typeface="Twinkl" pitchFamily="2" charset="0"/>
              </a:rPr>
              <a:t>Mrs</a:t>
            </a:r>
            <a:r>
              <a:rPr lang="en-US" sz="1400" b="1" dirty="0">
                <a:latin typeface="Twinkl" pitchFamily="2" charset="0"/>
              </a:rPr>
              <a:t> S. Turner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Office Admin support</a:t>
            </a:r>
          </a:p>
          <a:p>
            <a:pPr>
              <a:defRPr/>
            </a:pPr>
            <a:r>
              <a:rPr lang="en-US" sz="1400" b="1" dirty="0" err="1">
                <a:latin typeface="Twinkl" pitchFamily="2" charset="0"/>
              </a:rPr>
              <a:t>Mrs</a:t>
            </a:r>
            <a:r>
              <a:rPr lang="en-US" sz="1400" b="1" dirty="0">
                <a:latin typeface="Twinkl" pitchFamily="2" charset="0"/>
              </a:rPr>
              <a:t> L. King</a:t>
            </a:r>
            <a:r>
              <a:rPr lang="en-US" sz="1400" dirty="0">
                <a:latin typeface="Twinkl" pitchFamily="2" charset="0"/>
              </a:rPr>
              <a:t>	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Bursar/Clerk to Governors </a:t>
            </a:r>
          </a:p>
          <a:p>
            <a:pPr>
              <a:defRPr/>
            </a:pPr>
            <a:endParaRPr lang="en-US" sz="1400" dirty="0">
              <a:latin typeface="Twinkl" pitchFamily="2" charset="0"/>
            </a:endParaRPr>
          </a:p>
          <a:p>
            <a:pPr lvl="0">
              <a:defRPr/>
            </a:pPr>
            <a:r>
              <a:rPr lang="en-US" sz="1400" b="1" dirty="0" err="1">
                <a:solidFill>
                  <a:prstClr val="black"/>
                </a:solidFill>
                <a:latin typeface="Twinkl" pitchFamily="2" charset="0"/>
              </a:rPr>
              <a:t>Mrs</a:t>
            </a:r>
            <a:r>
              <a:rPr lang="en-US" sz="1400" b="1" dirty="0">
                <a:solidFill>
                  <a:prstClr val="black"/>
                </a:solidFill>
                <a:latin typeface="Twinkl" pitchFamily="2" charset="0"/>
              </a:rPr>
              <a:t> R. </a:t>
            </a:r>
            <a:r>
              <a:rPr lang="en-US" sz="1400" b="1" dirty="0" err="1">
                <a:solidFill>
                  <a:prstClr val="black"/>
                </a:solidFill>
                <a:latin typeface="Twinkl" pitchFamily="2" charset="0"/>
              </a:rPr>
              <a:t>Iley</a:t>
            </a:r>
            <a:r>
              <a:rPr lang="en-US" sz="1400" dirty="0">
                <a:solidFill>
                  <a:prstClr val="black"/>
                </a:solidFill>
                <a:latin typeface="Twinkl" pitchFamily="2" charset="0"/>
              </a:rPr>
              <a:t>	Chair of Governors</a:t>
            </a:r>
          </a:p>
          <a:p>
            <a:pPr>
              <a:defRPr/>
            </a:pPr>
            <a:endParaRPr lang="en-US" sz="1400" dirty="0">
              <a:latin typeface="Twinkl" pitchFamily="2" charset="0"/>
            </a:endParaRPr>
          </a:p>
          <a:p>
            <a:pPr>
              <a:defRPr/>
            </a:pPr>
            <a:r>
              <a:rPr lang="en-US" sz="1400" b="1" dirty="0">
                <a:latin typeface="Twinkl" pitchFamily="2" charset="0"/>
              </a:rPr>
              <a:t>Fr. Michael</a:t>
            </a:r>
            <a:r>
              <a:rPr lang="en-US" sz="1400" dirty="0">
                <a:latin typeface="Twinkl" pitchFamily="2" charset="0"/>
              </a:rPr>
              <a:t>	</a:t>
            </a:r>
          </a:p>
          <a:p>
            <a:pPr>
              <a:defRPr/>
            </a:pPr>
            <a:r>
              <a:rPr lang="en-US" sz="1400" dirty="0">
                <a:latin typeface="Twinkl" pitchFamily="2" charset="0"/>
              </a:rPr>
              <a:t>Parish Priest </a:t>
            </a:r>
          </a:p>
          <a:p>
            <a:pPr>
              <a:defRPr/>
            </a:pPr>
            <a:endParaRPr lang="en-US" sz="1400" dirty="0">
              <a:latin typeface="Twinkl" pitchFamily="2" charset="0"/>
            </a:endParaRPr>
          </a:p>
          <a:p>
            <a:pPr>
              <a:defRPr/>
            </a:pPr>
            <a:endParaRPr lang="en-US" sz="1400" dirty="0">
              <a:latin typeface="Twinkl" pitchFamily="2" charset="0"/>
            </a:endParaRPr>
          </a:p>
          <a:p>
            <a:pPr>
              <a:defRPr/>
            </a:pPr>
            <a:endParaRPr lang="en-US" sz="1400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8583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663545" cy="1325563"/>
          </a:xfrm>
        </p:spPr>
        <p:txBody>
          <a:bodyPr/>
          <a:lstStyle/>
          <a:p>
            <a:r>
              <a:rPr lang="en-GB" b="1" dirty="0">
                <a:latin typeface="Twinkl" pitchFamily="2" charset="0"/>
              </a:rPr>
              <a:t>What does your child need to bring to school?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701" y="1633830"/>
            <a:ext cx="8596668" cy="3880773"/>
          </a:xfrm>
        </p:spPr>
        <p:txBody>
          <a:bodyPr>
            <a:normAutofit fontScale="47500" lnSpcReduction="20000"/>
          </a:bodyPr>
          <a:lstStyle/>
          <a:p>
            <a:r>
              <a:rPr lang="en-GB" sz="3600" dirty="0">
                <a:latin typeface="Twinkl" pitchFamily="2" charset="0"/>
              </a:rPr>
              <a:t>Water bottle (Everyday)</a:t>
            </a:r>
          </a:p>
          <a:p>
            <a:r>
              <a:rPr lang="en-GB" sz="3600" dirty="0">
                <a:latin typeface="Twinkl" pitchFamily="2" charset="0"/>
              </a:rPr>
              <a:t>Book Folder / Planner (Everyday)</a:t>
            </a:r>
          </a:p>
          <a:p>
            <a:r>
              <a:rPr lang="en-GB" sz="3600" dirty="0">
                <a:latin typeface="Twinkl" pitchFamily="2" charset="0"/>
              </a:rPr>
              <a:t>PE Kit – shorts, jogging bottoms, red t-shirt, warm jumper, trainers (Zeno) - Thursdays</a:t>
            </a:r>
          </a:p>
          <a:p>
            <a:r>
              <a:rPr lang="en-GB" sz="3600" dirty="0">
                <a:latin typeface="Twinkl" pitchFamily="2" charset="0"/>
              </a:rPr>
              <a:t>Coat, hat etc (weather dependent) </a:t>
            </a:r>
          </a:p>
          <a:p>
            <a:r>
              <a:rPr lang="en-GB" sz="3600" dirty="0">
                <a:latin typeface="Twinkl" pitchFamily="2" charset="0"/>
              </a:rPr>
              <a:t>Forest School kit – Tuesdays</a:t>
            </a:r>
          </a:p>
          <a:p>
            <a:r>
              <a:rPr lang="en-GB" sz="3600" dirty="0">
                <a:latin typeface="Twinkl" pitchFamily="2" charset="0"/>
              </a:rPr>
              <a:t>Read Write Inc Bookbag Book (Everyday)</a:t>
            </a:r>
          </a:p>
          <a:p>
            <a:endParaRPr lang="en-GB" sz="3600" dirty="0">
              <a:latin typeface="Twinkl" pitchFamily="2" charset="0"/>
            </a:endParaRPr>
          </a:p>
          <a:p>
            <a:pPr marL="0" indent="0">
              <a:buNone/>
            </a:pPr>
            <a:r>
              <a:rPr lang="en-GB" sz="3600" dirty="0">
                <a:latin typeface="Twinkl" pitchFamily="2" charset="0"/>
              </a:rPr>
              <a:t>Bring PE and Forest School kit in on a Monday and take home Friday</a:t>
            </a:r>
          </a:p>
          <a:p>
            <a:endParaRPr lang="en-GB" sz="3600" dirty="0">
              <a:latin typeface="Twinkl" pitchFamily="2" charset="0"/>
            </a:endParaRPr>
          </a:p>
          <a:p>
            <a:endParaRPr lang="en-GB" sz="3600" dirty="0">
              <a:latin typeface="Twinkl" pitchFamily="2" charset="0"/>
            </a:endParaRPr>
          </a:p>
          <a:p>
            <a:pPr marL="0" indent="0">
              <a:buNone/>
            </a:pPr>
            <a:r>
              <a:rPr lang="en-GB" sz="2900" i="1" dirty="0">
                <a:latin typeface="Twinkl" pitchFamily="2" charset="0"/>
              </a:rPr>
              <a:t> </a:t>
            </a:r>
            <a:r>
              <a:rPr lang="en-GB" sz="4200" i="1" dirty="0">
                <a:latin typeface="Twinkl" pitchFamily="2" charset="0"/>
              </a:rPr>
              <a:t>Please ensure that </a:t>
            </a:r>
            <a:r>
              <a:rPr lang="en-GB" sz="4200" b="1" i="1" dirty="0">
                <a:latin typeface="Twinkl" pitchFamily="2" charset="0"/>
              </a:rPr>
              <a:t>everything </a:t>
            </a:r>
            <a:r>
              <a:rPr lang="en-GB" sz="4200" i="1" dirty="0">
                <a:latin typeface="Twinkl" pitchFamily="2" charset="0"/>
              </a:rPr>
              <a:t>is named  so that we can return lost items.</a:t>
            </a:r>
          </a:p>
        </p:txBody>
      </p:sp>
      <p:sp>
        <p:nvSpPr>
          <p:cNvPr id="4" name="AutoShape 2" descr="https://mail.google.com/mail/u/0?ui=2&amp;ik=24bd2a1766&amp;attid=0.1.1&amp;permmsgid=msg-f:1743484437044907911&amp;th=183219dbad7bcf87&amp;view=fimg&amp;fur=ip&amp;sz=s0-l75-ft&amp;attbid=ANGjdJ_zn1ewtoiHfQHPJv0lU0X6PpRZd4SJ5G10v-q854TECAUUSparQilBRqcp0VBOcNZPpYWYLyaw8PmwIng9TBaVHjkot6DpjyiduT04dJE-nTAq2Uo2pC4Dn-Y&amp;disp=emb"/>
          <p:cNvSpPr>
            <a:spLocks noChangeAspect="1" noChangeArrowheads="1"/>
          </p:cNvSpPr>
          <p:nvPr/>
        </p:nvSpPr>
        <p:spPr bwMode="auto">
          <a:xfrm>
            <a:off x="7634548" y="3916908"/>
            <a:ext cx="1265804" cy="1265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" t="4998" r="4990" b="5359"/>
          <a:stretch/>
        </p:blipFill>
        <p:spPr>
          <a:xfrm rot="1064903">
            <a:off x="9197862" y="1763362"/>
            <a:ext cx="2007700" cy="2602363"/>
          </a:xfrm>
          <a:prstGeom prst="rect">
            <a:avLst/>
          </a:prstGeom>
        </p:spPr>
      </p:pic>
      <p:pic>
        <p:nvPicPr>
          <p:cNvPr id="6" name="Picture 5" descr="Vector illustration of name tag icon | Free SV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74002" y="4669259"/>
            <a:ext cx="1690688" cy="1690688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1244" y="365125"/>
            <a:ext cx="1288021" cy="10947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7673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winkl" pitchFamily="2" charset="0"/>
              </a:rPr>
              <a:t>The School 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7575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8:30 		Arrive at school</a:t>
            </a:r>
          </a:p>
          <a:p>
            <a:pPr marL="0" indent="0">
              <a:buNone/>
            </a:pPr>
            <a:r>
              <a:rPr lang="en-GB" dirty="0"/>
              <a:t>8:45 		Children line up when the bell rings</a:t>
            </a:r>
          </a:p>
          <a:p>
            <a:pPr marL="0" indent="0">
              <a:buNone/>
            </a:pPr>
            <a:r>
              <a:rPr lang="en-GB" dirty="0"/>
              <a:t>8:50		       Registration</a:t>
            </a:r>
          </a:p>
          <a:p>
            <a:pPr marL="0" indent="0">
              <a:buNone/>
            </a:pPr>
            <a:r>
              <a:rPr lang="en-GB" dirty="0"/>
              <a:t>9:00		       Session 1</a:t>
            </a:r>
          </a:p>
          <a:p>
            <a:pPr marL="0" indent="0">
              <a:buNone/>
            </a:pPr>
            <a:r>
              <a:rPr lang="en-GB" dirty="0"/>
              <a:t>10:15		Playtime</a:t>
            </a:r>
          </a:p>
          <a:p>
            <a:pPr marL="0" indent="0">
              <a:buNone/>
            </a:pPr>
            <a:r>
              <a:rPr lang="en-GB" dirty="0"/>
              <a:t>10:30		Session 2</a:t>
            </a:r>
          </a:p>
          <a:p>
            <a:pPr marL="0" indent="0">
              <a:buNone/>
            </a:pPr>
            <a:r>
              <a:rPr lang="en-GB" dirty="0"/>
              <a:t>12:00		Lunchtime</a:t>
            </a:r>
          </a:p>
          <a:p>
            <a:pPr marL="0" indent="0">
              <a:buNone/>
            </a:pPr>
            <a:r>
              <a:rPr lang="en-GB" dirty="0"/>
              <a:t>13:00		Session 3</a:t>
            </a:r>
          </a:p>
          <a:p>
            <a:pPr marL="0" indent="0">
              <a:buNone/>
            </a:pPr>
            <a:r>
              <a:rPr lang="en-GB" dirty="0"/>
              <a:t>15:00		End of school day</a:t>
            </a:r>
          </a:p>
          <a:p>
            <a:endParaRPr lang="en-GB" dirty="0"/>
          </a:p>
        </p:txBody>
      </p:sp>
      <p:pic>
        <p:nvPicPr>
          <p:cNvPr id="4" name="Picture 3" descr="Alarm Clock Vector Graphic image - Free stock photo - Public Domain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6002" y="1280394"/>
            <a:ext cx="3297732" cy="3462187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9789" y="140178"/>
            <a:ext cx="1288021" cy="109470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1217446" y="5823669"/>
            <a:ext cx="94923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" pitchFamily="2" charset="0"/>
              </a:rPr>
              <a:t>We pray 4 times a day: morning, before and after meals and at the end of the day</a:t>
            </a:r>
          </a:p>
        </p:txBody>
      </p:sp>
    </p:spTree>
    <p:extLst>
      <p:ext uri="{BB962C8B-B14F-4D97-AF65-F5344CB8AC3E}">
        <p14:creationId xmlns:p14="http://schemas.microsoft.com/office/powerpoint/2010/main" val="475901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winkl" pitchFamily="2" charset="0"/>
              </a:rPr>
              <a:t>What will your child learn?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57135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9789" y="145712"/>
            <a:ext cx="1288021" cy="109470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r="53583"/>
          <a:stretch/>
        </p:blipFill>
        <p:spPr>
          <a:xfrm>
            <a:off x="3769044" y="1270000"/>
            <a:ext cx="3709410" cy="527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0455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83238"/>
            <a:ext cx="10515600" cy="1325563"/>
          </a:xfrm>
        </p:spPr>
        <p:txBody>
          <a:bodyPr/>
          <a:lstStyle/>
          <a:p>
            <a:r>
              <a:rPr lang="en-GB" b="1" dirty="0">
                <a:latin typeface="Twinkl" pitchFamily="2" charset="0"/>
              </a:rPr>
              <a:t>Celebrating Achievements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920" y="1111888"/>
            <a:ext cx="6802160" cy="5462874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9789" y="191241"/>
            <a:ext cx="1288021" cy="10947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708439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winkl" pitchFamily="2" charset="0"/>
              </a:rPr>
              <a:t>Sanction Steps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5711316"/>
              </p:ext>
            </p:extLst>
          </p:nvPr>
        </p:nvGraphicFramePr>
        <p:xfrm>
          <a:off x="1265727" y="1449420"/>
          <a:ext cx="7419881" cy="50613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85955">
                  <a:extLst>
                    <a:ext uri="{9D8B030D-6E8A-4147-A177-3AD203B41FA5}">
                      <a16:colId xmlns:a16="http://schemas.microsoft.com/office/drawing/2014/main" val="3216617717"/>
                    </a:ext>
                  </a:extLst>
                </a:gridCol>
                <a:gridCol w="6533926">
                  <a:extLst>
                    <a:ext uri="{9D8B030D-6E8A-4147-A177-3AD203B41FA5}">
                      <a16:colId xmlns:a16="http://schemas.microsoft.com/office/drawing/2014/main" val="3067785101"/>
                    </a:ext>
                  </a:extLst>
                </a:gridCol>
              </a:tblGrid>
              <a:tr h="516868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Permanent exclusion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7293104"/>
                  </a:ext>
                </a:extLst>
              </a:tr>
              <a:tr h="535555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Formal meeting with Governor, Head teacher, Class Teacher, Parents and Child Formal letter issued by Head teacher</a:t>
                      </a:r>
                      <a:endParaRPr lang="en-GB" sz="1400" dirty="0">
                        <a:solidFill>
                          <a:schemeClr val="tx1"/>
                        </a:solidFill>
                        <a:latin typeface="Twinkl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6304260"/>
                  </a:ext>
                </a:extLst>
              </a:tr>
              <a:tr h="97660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Fixed Term Exclusion (minimum ½ day including lunchtime) – formal letter issued Following a thorough investigation by the Senior Leadership Team any severe breech in behaviour including: physical aggression or insulting language/action will result in immediate action to Step 6 </a:t>
                      </a:r>
                      <a:endParaRPr lang="en-GB" sz="1400" dirty="0">
                        <a:solidFill>
                          <a:schemeClr val="tx1"/>
                        </a:solidFill>
                        <a:latin typeface="Twinkl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1877906"/>
                  </a:ext>
                </a:extLst>
              </a:tr>
              <a:tr h="535555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Formal Meeting with Class Teacher, Parent, Child and Head teacher (after three Time In Letters issued)</a:t>
                      </a:r>
                      <a:endParaRPr lang="en-GB" sz="1400" dirty="0">
                        <a:solidFill>
                          <a:schemeClr val="tx1"/>
                        </a:solidFill>
                        <a:latin typeface="Twinkl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452450"/>
                  </a:ext>
                </a:extLst>
              </a:tr>
              <a:tr h="516868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Child is sent to </a:t>
                      </a:r>
                      <a:r>
                        <a:rPr lang="en-GB" sz="1400" dirty="0" err="1"/>
                        <a:t>Headteacher</a:t>
                      </a:r>
                      <a:r>
                        <a:rPr lang="en-GB" sz="1400" dirty="0"/>
                        <a:t> for ‘time to reflect’ session at any point throughout the day </a:t>
                      </a:r>
                      <a:endParaRPr lang="en-GB" sz="1400" dirty="0">
                        <a:solidFill>
                          <a:schemeClr val="tx1"/>
                        </a:solidFill>
                        <a:latin typeface="Twinkl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6342342"/>
                  </a:ext>
                </a:extLst>
              </a:tr>
              <a:tr h="756077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Time IN Letter issued - sent home to parents for signature Despite reminders given If a child has continued to breach one of the Golden Rules then they will be kept in for break-time/lunch-time supervised by the class teacher or Head teacher </a:t>
                      </a:r>
                      <a:endParaRPr lang="en-GB" sz="1400" dirty="0">
                        <a:solidFill>
                          <a:schemeClr val="tx1"/>
                        </a:solidFill>
                        <a:latin typeface="Twinkl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4679244"/>
                  </a:ext>
                </a:extLst>
              </a:tr>
              <a:tr h="516868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Child’s name is moved onto the cloud and recorded</a:t>
                      </a:r>
                      <a:endParaRPr lang="en-GB" sz="1400" dirty="0">
                        <a:solidFill>
                          <a:schemeClr val="tx1"/>
                        </a:solidFill>
                        <a:latin typeface="Twinkl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1484736"/>
                  </a:ext>
                </a:extLst>
              </a:tr>
              <a:tr h="516868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Verbal warning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2788035"/>
                  </a:ext>
                </a:extLst>
              </a:tr>
            </a:tbl>
          </a:graphicData>
        </a:graphic>
      </p:graphicFrame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9789" y="191241"/>
            <a:ext cx="1288021" cy="10947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338240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winkl" pitchFamily="2" charset="0"/>
              </a:rPr>
              <a:t>Important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59829"/>
            <a:ext cx="10515600" cy="2770978"/>
          </a:xfrm>
        </p:spPr>
        <p:txBody>
          <a:bodyPr>
            <a:noAutofit/>
          </a:bodyPr>
          <a:lstStyle/>
          <a:p>
            <a:r>
              <a:rPr lang="en-GB" sz="1800" dirty="0">
                <a:latin typeface="Twinkl" pitchFamily="2" charset="0"/>
              </a:rPr>
              <a:t>Homework – handed in on Thursday</a:t>
            </a:r>
          </a:p>
          <a:p>
            <a:endParaRPr lang="en-GB" sz="1800" dirty="0">
              <a:latin typeface="Twinkl" pitchFamily="2" charset="0"/>
            </a:endParaRPr>
          </a:p>
          <a:p>
            <a:endParaRPr lang="en-GB" sz="1800" dirty="0">
              <a:latin typeface="Twinkl" pitchFamily="2" charset="0"/>
            </a:endParaRPr>
          </a:p>
          <a:p>
            <a:endParaRPr lang="en-GB" sz="1800" dirty="0">
              <a:latin typeface="Twinkl" pitchFamily="2" charset="0"/>
            </a:endParaRPr>
          </a:p>
          <a:p>
            <a:endParaRPr lang="en-GB" sz="1800" dirty="0">
              <a:latin typeface="Twinkl" pitchFamily="2" charset="0"/>
            </a:endParaRPr>
          </a:p>
          <a:p>
            <a:endParaRPr lang="en-GB" sz="1800" dirty="0">
              <a:latin typeface="Twinkl" pitchFamily="2" charset="0"/>
            </a:endParaRPr>
          </a:p>
          <a:p>
            <a:pPr marL="0" indent="0">
              <a:buNone/>
            </a:pPr>
            <a:endParaRPr lang="en-GB" sz="1800" dirty="0">
              <a:latin typeface="Twinkl" pitchFamily="2" charset="0"/>
            </a:endParaRPr>
          </a:p>
          <a:p>
            <a:r>
              <a:rPr lang="en-GB" sz="1800" dirty="0">
                <a:latin typeface="Twinkl" pitchFamily="2" charset="0"/>
              </a:rPr>
              <a:t>PE - Thursday afternoon</a:t>
            </a:r>
          </a:p>
          <a:p>
            <a:r>
              <a:rPr lang="en-GB" sz="1800" dirty="0">
                <a:latin typeface="Twinkl" pitchFamily="2" charset="0"/>
              </a:rPr>
              <a:t>Forest School – Tuesday afternoon</a:t>
            </a:r>
          </a:p>
          <a:p>
            <a:r>
              <a:rPr lang="en-GB" sz="1800" dirty="0">
                <a:latin typeface="Twinkl" pitchFamily="2" charset="0"/>
              </a:rPr>
              <a:t>Curriculum Letter</a:t>
            </a:r>
          </a:p>
          <a:p>
            <a:r>
              <a:rPr lang="en-GB" sz="1800" dirty="0">
                <a:latin typeface="Twinkl" pitchFamily="2" charset="0"/>
              </a:rPr>
              <a:t>Reporting absences</a:t>
            </a:r>
          </a:p>
          <a:p>
            <a:r>
              <a:rPr lang="en-GB" sz="1800" dirty="0">
                <a:latin typeface="Twinkl" pitchFamily="2" charset="0"/>
              </a:rPr>
              <a:t>Communication - weekly newsletter, Facebook/Twitter, </a:t>
            </a:r>
            <a:r>
              <a:rPr lang="en-GB" dirty="0">
                <a:latin typeface="Twinkl" pitchFamily="2" charset="0"/>
              </a:rPr>
              <a:t>School Planner</a:t>
            </a:r>
            <a:endParaRPr lang="en-GB" sz="1800" dirty="0">
              <a:latin typeface="Twinkl" pitchFamily="2" charset="0"/>
            </a:endParaRPr>
          </a:p>
          <a:p>
            <a:r>
              <a:rPr lang="en-GB" sz="1800" dirty="0">
                <a:latin typeface="Twinkl" pitchFamily="2" charset="0"/>
              </a:rPr>
              <a:t>Friends of St Mary’s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5333976"/>
              </p:ext>
            </p:extLst>
          </p:nvPr>
        </p:nvGraphicFramePr>
        <p:xfrm>
          <a:off x="1062586" y="1864572"/>
          <a:ext cx="9125122" cy="22199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562561">
                  <a:extLst>
                    <a:ext uri="{9D8B030D-6E8A-4147-A177-3AD203B41FA5}">
                      <a16:colId xmlns:a16="http://schemas.microsoft.com/office/drawing/2014/main" val="1816912052"/>
                    </a:ext>
                  </a:extLst>
                </a:gridCol>
                <a:gridCol w="4562561">
                  <a:extLst>
                    <a:ext uri="{9D8B030D-6E8A-4147-A177-3AD203B41FA5}">
                      <a16:colId xmlns:a16="http://schemas.microsoft.com/office/drawing/2014/main" val="24158907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Year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Year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16308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Daily reading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Daily</a:t>
                      </a:r>
                      <a:r>
                        <a:rPr lang="en-GB" baseline="0" dirty="0"/>
                        <a:t> reading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0164617"/>
                  </a:ext>
                </a:extLst>
              </a:tr>
              <a:tr h="1369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Weekly spellings (Test on Friday)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Weekly spellings (Test on Friday)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63030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Worksheet English</a:t>
                      </a:r>
                      <a:r>
                        <a:rPr lang="en-GB" baseline="0" dirty="0"/>
                        <a:t> &amp; </a:t>
                      </a:r>
                      <a:r>
                        <a:rPr lang="en-GB" dirty="0"/>
                        <a:t>Maths – Friday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Worksheet English</a:t>
                      </a:r>
                      <a:r>
                        <a:rPr lang="en-GB" baseline="0" dirty="0"/>
                        <a:t> &amp; </a:t>
                      </a:r>
                      <a:r>
                        <a:rPr lang="en-GB" dirty="0"/>
                        <a:t>Maths</a:t>
                      </a:r>
                      <a:r>
                        <a:rPr lang="en-GB" baseline="0" dirty="0"/>
                        <a:t> – Friday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3138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Multiples Marathon (Test on Friday)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1097809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Specific project – detailed in overview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5817395"/>
                  </a:ext>
                </a:extLst>
              </a:tr>
            </a:tbl>
          </a:graphicData>
        </a:graphic>
      </p:graphicFrame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9789" y="191241"/>
            <a:ext cx="1288021" cy="10947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739209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A1ECF1-C539-43C5-B73A-629392D62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 Write Inc. Phonics Year 1 &amp; 2</a:t>
            </a:r>
          </a:p>
        </p:txBody>
      </p:sp>
      <p:pic>
        <p:nvPicPr>
          <p:cNvPr id="1028" name="Picture 4" descr="Phonics: Set 1 Green Words (double sided) | Teaching Resources">
            <a:extLst>
              <a:ext uri="{FF2B5EF4-FFF2-40B4-BE49-F238E27FC236}">
                <a16:creationId xmlns:a16="http://schemas.microsoft.com/office/drawing/2014/main" id="{0AC71129-7170-476F-961C-71FB6C7F62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215" y="1454916"/>
            <a:ext cx="3171348" cy="224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 Mary Cray Primary Academy - Red Word Walls">
            <a:extLst>
              <a:ext uri="{FF2B5EF4-FFF2-40B4-BE49-F238E27FC236}">
                <a16:creationId xmlns:a16="http://schemas.microsoft.com/office/drawing/2014/main" id="{F68C7429-4C05-408B-96BE-07A31B4A72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215" y="3801497"/>
            <a:ext cx="2007945" cy="2836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t Mary Magdalene Catholic Primary School - Phonics">
            <a:extLst>
              <a:ext uri="{FF2B5EF4-FFF2-40B4-BE49-F238E27FC236}">
                <a16:creationId xmlns:a16="http://schemas.microsoft.com/office/drawing/2014/main" id="{B53356D4-8A53-42D1-8C5C-E8E4CB51B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911" y="1454916"/>
            <a:ext cx="7540723" cy="5183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29802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EF103C-3C30-09A4-4C5D-E8956E2BC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Vocabulary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C170C3C-BC5F-790D-4122-CC0EBE24FE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790414"/>
              </p:ext>
            </p:extLst>
          </p:nvPr>
        </p:nvGraphicFramePr>
        <p:xfrm>
          <a:off x="1605280" y="1778846"/>
          <a:ext cx="8128000" cy="35422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2241236804"/>
                    </a:ext>
                  </a:extLst>
                </a:gridCol>
              </a:tblGrid>
              <a:tr h="583624">
                <a:tc>
                  <a:txBody>
                    <a:bodyPr/>
                    <a:lstStyle/>
                    <a:p>
                      <a:r>
                        <a:rPr lang="en-GB" dirty="0"/>
                        <a:t>At five years old: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7879191"/>
                  </a:ext>
                </a:extLst>
              </a:tr>
              <a:tr h="591730">
                <a:tc>
                  <a:txBody>
                    <a:bodyPr/>
                    <a:lstStyle/>
                    <a:p>
                      <a:r>
                        <a:rPr lang="en-GB" dirty="0"/>
                        <a:t>Never read to – 4,622 words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2210301"/>
                  </a:ext>
                </a:extLst>
              </a:tr>
              <a:tr h="591730">
                <a:tc>
                  <a:txBody>
                    <a:bodyPr/>
                    <a:lstStyle/>
                    <a:p>
                      <a:r>
                        <a:rPr lang="en-GB" dirty="0"/>
                        <a:t>1-2 times a week – 63,570 words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0789787"/>
                  </a:ext>
                </a:extLst>
              </a:tr>
              <a:tr h="591730">
                <a:tc>
                  <a:txBody>
                    <a:bodyPr/>
                    <a:lstStyle/>
                    <a:p>
                      <a:r>
                        <a:rPr lang="en-GB" dirty="0"/>
                        <a:t>3-5 times a week – 169,520 words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214151"/>
                  </a:ext>
                </a:extLst>
              </a:tr>
              <a:tr h="591730">
                <a:tc>
                  <a:txBody>
                    <a:bodyPr/>
                    <a:lstStyle/>
                    <a:p>
                      <a:r>
                        <a:rPr lang="en-GB" dirty="0"/>
                        <a:t>Daily – 296,600 words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0746382"/>
                  </a:ext>
                </a:extLst>
              </a:tr>
              <a:tr h="591730">
                <a:tc>
                  <a:txBody>
                    <a:bodyPr/>
                    <a:lstStyle/>
                    <a:p>
                      <a:r>
                        <a:rPr lang="en-GB" dirty="0"/>
                        <a:t>Five books a day – 1,483,300 words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84410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69500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AFD5D-296F-4050-85E1-ADB60EF85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Statutory Assessments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195629-89A4-4373-98FF-62F3E81E9D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u="sng" dirty="0"/>
              <a:t>Year 1</a:t>
            </a:r>
          </a:p>
          <a:p>
            <a:r>
              <a:rPr lang="en-GB" dirty="0"/>
              <a:t>Phonics Screening Check</a:t>
            </a:r>
          </a:p>
          <a:p>
            <a:pPr marL="0" indent="0">
              <a:buNone/>
            </a:pPr>
            <a:r>
              <a:rPr lang="en-GB" u="sng" dirty="0"/>
              <a:t>Year 2</a:t>
            </a:r>
          </a:p>
          <a:p>
            <a:r>
              <a:rPr lang="en-GB" dirty="0"/>
              <a:t>No SATS</a:t>
            </a:r>
          </a:p>
        </p:txBody>
      </p:sp>
      <p:pic>
        <p:nvPicPr>
          <p:cNvPr id="2050" name="Picture 2" descr="Educational assessment Assessment for learning Evaluation Test, Child  Writing, text, reading png | PNGEgg">
            <a:extLst>
              <a:ext uri="{FF2B5EF4-FFF2-40B4-BE49-F238E27FC236}">
                <a16:creationId xmlns:a16="http://schemas.microsoft.com/office/drawing/2014/main" id="{4333324A-9E0F-4589-B1E2-71217BA722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484" t="-5380" r="27572" b="5380"/>
          <a:stretch/>
        </p:blipFill>
        <p:spPr bwMode="auto">
          <a:xfrm>
            <a:off x="5814492" y="832513"/>
            <a:ext cx="3459510" cy="4077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95569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818" y="357827"/>
            <a:ext cx="7620000" cy="42862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24334" y="5022376"/>
            <a:ext cx="8011236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500" b="1" dirty="0">
                <a:latin typeface="Twinkl" pitchFamily="2" charset="0"/>
              </a:rPr>
              <a:t>Any questions?</a:t>
            </a:r>
          </a:p>
        </p:txBody>
      </p:sp>
      <p:pic>
        <p:nvPicPr>
          <p:cNvPr id="7" name="Pictur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9789" y="191241"/>
            <a:ext cx="1288021" cy="10947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606389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819</TotalTime>
  <Words>740</Words>
  <Application>Microsoft Office PowerPoint</Application>
  <PresentationFormat>Widescreen</PresentationFormat>
  <Paragraphs>157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Trebuchet MS</vt:lpstr>
      <vt:lpstr>Twinkl</vt:lpstr>
      <vt:lpstr>Wingdings 3</vt:lpstr>
      <vt:lpstr>Facet</vt:lpstr>
      <vt:lpstr>Welcome to Fishermen Class</vt:lpstr>
      <vt:lpstr>Who are your teachers?</vt:lpstr>
      <vt:lpstr>St Mary’s Staff</vt:lpstr>
      <vt:lpstr>What does your child need to bring to school?</vt:lpstr>
      <vt:lpstr>The School Day</vt:lpstr>
      <vt:lpstr>What will your child learn?</vt:lpstr>
      <vt:lpstr>Celebrating Achievements</vt:lpstr>
      <vt:lpstr>Sanction Steps</vt:lpstr>
      <vt:lpstr>Important Information</vt:lpstr>
      <vt:lpstr>Read Write Inc. Phonics Year 1 &amp; 2</vt:lpstr>
      <vt:lpstr>Reading Vocabulary </vt:lpstr>
      <vt:lpstr>Statutory Assessments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Liam Upstone</dc:creator>
  <cp:lastModifiedBy>Fiona Clipson</cp:lastModifiedBy>
  <cp:revision>48</cp:revision>
  <cp:lastPrinted>2024-09-09T21:20:26Z</cp:lastPrinted>
  <dcterms:created xsi:type="dcterms:W3CDTF">2022-09-09T08:52:09Z</dcterms:created>
  <dcterms:modified xsi:type="dcterms:W3CDTF">2025-09-14T17:51:37Z</dcterms:modified>
</cp:coreProperties>
</file>