
<file path=[Content_Types].xml><?xml version="1.0" encoding="utf-8"?>
<Types xmlns="http://schemas.openxmlformats.org/package/2006/content-types">
  <Default Extension="png" ContentType="image/png"/>
  <Default Extension="svg" ContentType="image/svg+xml"/>
  <Default Extension="jpeg" ContentType="image/jpeg"/>
  <Default Extension="rels" ContentType="application/vnd.openxmlformats-package.relationships+xml"/>
  <Default Extension="xml" ContentType="application/xml"/>
  <Default Extension="fntdata" ContentType="application/x-fontdata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embedTrueTypeFonts="1" saveSubsetFonts="1">
  <p:sldMasterIdLst>
    <p:sldMasterId id="2147483648" r:id="rId1"/>
  </p:sld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3" r:id="rId9"/>
    <p:sldId id="264" r:id="rId10"/>
    <p:sldId id="265" r:id="rId11"/>
    <p:sldId id="266" r:id="rId12"/>
    <p:sldId id="267" r:id="rId13"/>
    <p:sldId id="268" r:id="rId14"/>
  </p:sldIdLst>
  <p:sldSz cx="18288000" cy="10287000"/>
  <p:notesSz cx="6858000" cy="9144000"/>
  <p:embeddedFontLst>
    <p:embeddedFont>
      <p:font typeface="Amsterdam One" panose="020B0604020202020204" charset="0"/>
      <p:regular r:id="rId15"/>
    </p:embeddedFont>
    <p:embeddedFont>
      <p:font typeface="Calibri" panose="020F0502020204030204" pitchFamily="34" charset="0"/>
      <p:regular r:id="rId16"/>
      <p:bold r:id="rId17"/>
      <p:italic r:id="rId18"/>
      <p:boldItalic r:id="rId19"/>
    </p:embeddedFont>
    <p:embeddedFont>
      <p:font typeface="Kabel" panose="020B0604020202020204" charset="0"/>
      <p:regular r:id="rId20"/>
    </p:embeddedFont>
    <p:embeddedFont>
      <p:font typeface="Kabel Ultra-Bold" panose="020B0604020202020204" charset="0"/>
      <p:regular r:id="rId21"/>
    </p:embeddedFont>
  </p:embeddedFontLst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 autoAdjust="0"/>
    <p:restoredTop sz="94622" autoAdjust="0"/>
  </p:normalViewPr>
  <p:slideViewPr>
    <p:cSldViewPr>
      <p:cViewPr varScale="1">
        <p:scale>
          <a:sx n="60" d="100"/>
          <a:sy n="60" d="100"/>
        </p:scale>
        <p:origin x="336" y="62"/>
      </p:cViewPr>
      <p:guideLst>
        <p:guide orient="horz" pos="2160"/>
        <p:guide pos="2880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00" d="100"/>
        <a:sy n="100" d="100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font" Target="fonts/font4.fntdata"/><Relationship Id="rId3" Type="http://schemas.openxmlformats.org/officeDocument/2006/relationships/slide" Target="slides/slide2.xml"/><Relationship Id="rId21" Type="http://schemas.openxmlformats.org/officeDocument/2006/relationships/font" Target="fonts/font7.fntdata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font" Target="fonts/font3.fntdata"/><Relationship Id="rId25" Type="http://schemas.openxmlformats.org/officeDocument/2006/relationships/tableStyles" Target="tableStyles.xml"/><Relationship Id="rId2" Type="http://schemas.openxmlformats.org/officeDocument/2006/relationships/slide" Target="slides/slide1.xml"/><Relationship Id="rId16" Type="http://schemas.openxmlformats.org/officeDocument/2006/relationships/font" Target="fonts/font2.fntdata"/><Relationship Id="rId20" Type="http://schemas.openxmlformats.org/officeDocument/2006/relationships/font" Target="fonts/font6.fntdata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theme" Target="theme/theme1.xml"/><Relationship Id="rId5" Type="http://schemas.openxmlformats.org/officeDocument/2006/relationships/slide" Target="slides/slide4.xml"/><Relationship Id="rId15" Type="http://schemas.openxmlformats.org/officeDocument/2006/relationships/font" Target="fonts/font1.fntdata"/><Relationship Id="rId23" Type="http://schemas.openxmlformats.org/officeDocument/2006/relationships/viewProps" Target="viewProps.xml"/><Relationship Id="rId10" Type="http://schemas.openxmlformats.org/officeDocument/2006/relationships/slide" Target="slides/slide9.xml"/><Relationship Id="rId19" Type="http://schemas.openxmlformats.org/officeDocument/2006/relationships/font" Target="fonts/font5.fntdata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presProps" Target="pres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/>
              <a:t>Click to edit Master subtitle style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9/17/2025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9/17/2025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9/17/2025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9/17/2025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9/17/2025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9/17/2025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9/17/2025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9/17/2025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9/17/2025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9/17/2025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9/17/2025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 smtClean="0"/>
              <a:pPr/>
              <a:t>9/17/2025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4.png"/><Relationship Id="rId4" Type="http://schemas.openxmlformats.org/officeDocument/2006/relationships/image" Target="../media/image3.pn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svg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8.png"/><Relationship Id="rId5" Type="http://schemas.openxmlformats.org/officeDocument/2006/relationships/image" Target="../media/image7.png"/><Relationship Id="rId4" Type="http://schemas.openxmlformats.org/officeDocument/2006/relationships/image" Target="../media/image1.jpe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svg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8.png"/><Relationship Id="rId5" Type="http://schemas.openxmlformats.org/officeDocument/2006/relationships/image" Target="../media/image7.png"/><Relationship Id="rId4" Type="http://schemas.openxmlformats.org/officeDocument/2006/relationships/image" Target="../media/image1.jpe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svg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7.png"/><Relationship Id="rId4" Type="http://schemas.openxmlformats.org/officeDocument/2006/relationships/image" Target="../media/image1.jpe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svg"/><Relationship Id="rId7" Type="http://schemas.openxmlformats.org/officeDocument/2006/relationships/image" Target="../media/image8.png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9.png"/><Relationship Id="rId5" Type="http://schemas.openxmlformats.org/officeDocument/2006/relationships/image" Target="../media/image7.png"/><Relationship Id="rId4" Type="http://schemas.openxmlformats.org/officeDocument/2006/relationships/image" Target="../media/image1.jpe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svg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10.png"/><Relationship Id="rId5" Type="http://schemas.openxmlformats.org/officeDocument/2006/relationships/image" Target="../media/image7.png"/><Relationship Id="rId4" Type="http://schemas.openxmlformats.org/officeDocument/2006/relationships/image" Target="../media/image1.jpe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svg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11.png"/><Relationship Id="rId5" Type="http://schemas.openxmlformats.org/officeDocument/2006/relationships/image" Target="../media/image7.png"/><Relationship Id="rId4" Type="http://schemas.openxmlformats.org/officeDocument/2006/relationships/image" Target="../media/image1.jpe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svg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12.png"/><Relationship Id="rId5" Type="http://schemas.openxmlformats.org/officeDocument/2006/relationships/image" Target="../media/image7.png"/><Relationship Id="rId4" Type="http://schemas.openxmlformats.org/officeDocument/2006/relationships/image" Target="../media/image1.jpe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svg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8.png"/><Relationship Id="rId5" Type="http://schemas.openxmlformats.org/officeDocument/2006/relationships/image" Target="../media/image7.png"/><Relationship Id="rId4" Type="http://schemas.openxmlformats.org/officeDocument/2006/relationships/image" Target="../media/image1.jpeg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svg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7.png"/><Relationship Id="rId4" Type="http://schemas.openxmlformats.org/officeDocument/2006/relationships/image" Target="../media/image1.jpeg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svg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7.png"/><Relationship Id="rId4" Type="http://schemas.openxmlformats.org/officeDocument/2006/relationships/image" Target="../media/image1.jpeg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svg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8.png"/><Relationship Id="rId5" Type="http://schemas.openxmlformats.org/officeDocument/2006/relationships/image" Target="../media/image7.png"/><Relationship Id="rId4" Type="http://schemas.openxmlformats.org/officeDocument/2006/relationships/image" Target="../media/image1.jpeg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svg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8.png"/><Relationship Id="rId5" Type="http://schemas.openxmlformats.org/officeDocument/2006/relationships/image" Target="../media/image7.png"/><Relationship Id="rId4" Type="http://schemas.openxmlformats.org/officeDocument/2006/relationships/image" Target="../media/image1.jpe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Freeform 2"/>
          <p:cNvSpPr/>
          <p:nvPr/>
        </p:nvSpPr>
        <p:spPr>
          <a:xfrm>
            <a:off x="-176066" y="-3525521"/>
            <a:ext cx="18640132" cy="18640132"/>
          </a:xfrm>
          <a:custGeom>
            <a:avLst/>
            <a:gdLst/>
            <a:ahLst/>
            <a:cxnLst/>
            <a:rect l="l" t="t" r="r" b="b"/>
            <a:pathLst>
              <a:path w="18640132" h="18640132">
                <a:moveTo>
                  <a:pt x="0" y="0"/>
                </a:moveTo>
                <a:lnTo>
                  <a:pt x="18640132" y="0"/>
                </a:lnTo>
                <a:lnTo>
                  <a:pt x="18640132" y="18640132"/>
                </a:lnTo>
                <a:lnTo>
                  <a:pt x="0" y="18640132"/>
                </a:lnTo>
                <a:lnTo>
                  <a:pt x="0" y="0"/>
                </a:lnTo>
                <a:close/>
              </a:path>
            </a:pathLst>
          </a:custGeom>
          <a:blipFill>
            <a:blip r:embed="rId2">
              <a:alphaModFix amt="68000"/>
            </a:blip>
            <a:stretch>
              <a:fillRect/>
            </a:stretch>
          </a:blipFill>
        </p:spPr>
      </p:sp>
      <p:sp>
        <p:nvSpPr>
          <p:cNvPr id="3" name="Freeform 3"/>
          <p:cNvSpPr/>
          <p:nvPr/>
        </p:nvSpPr>
        <p:spPr>
          <a:xfrm rot="5962817">
            <a:off x="-3615528" y="-227128"/>
            <a:ext cx="8789960" cy="8229600"/>
          </a:xfrm>
          <a:custGeom>
            <a:avLst/>
            <a:gdLst/>
            <a:ahLst/>
            <a:cxnLst/>
            <a:rect l="l" t="t" r="r" b="b"/>
            <a:pathLst>
              <a:path w="8789960" h="8229600">
                <a:moveTo>
                  <a:pt x="0" y="0"/>
                </a:moveTo>
                <a:lnTo>
                  <a:pt x="8789960" y="0"/>
                </a:lnTo>
                <a:lnTo>
                  <a:pt x="8789960" y="8229600"/>
                </a:lnTo>
                <a:lnTo>
                  <a:pt x="0" y="8229600"/>
                </a:lnTo>
                <a:lnTo>
                  <a:pt x="0" y="0"/>
                </a:lnTo>
                <a:close/>
              </a:path>
            </a:pathLst>
          </a:custGeom>
          <a:blipFill>
            <a:blip r:embed="rId3"/>
            <a:stretch>
              <a:fillRect/>
            </a:stretch>
          </a:blipFill>
        </p:spPr>
      </p:sp>
      <p:sp>
        <p:nvSpPr>
          <p:cNvPr id="4" name="Freeform 4"/>
          <p:cNvSpPr/>
          <p:nvPr/>
        </p:nvSpPr>
        <p:spPr>
          <a:xfrm>
            <a:off x="-540752" y="4419692"/>
            <a:ext cx="6288729" cy="5775149"/>
          </a:xfrm>
          <a:custGeom>
            <a:avLst/>
            <a:gdLst/>
            <a:ahLst/>
            <a:cxnLst/>
            <a:rect l="l" t="t" r="r" b="b"/>
            <a:pathLst>
              <a:path w="6288729" h="5775149">
                <a:moveTo>
                  <a:pt x="0" y="0"/>
                </a:moveTo>
                <a:lnTo>
                  <a:pt x="6288729" y="0"/>
                </a:lnTo>
                <a:lnTo>
                  <a:pt x="6288729" y="5775149"/>
                </a:lnTo>
                <a:lnTo>
                  <a:pt x="0" y="5775149"/>
                </a:lnTo>
                <a:lnTo>
                  <a:pt x="0" y="0"/>
                </a:lnTo>
                <a:close/>
              </a:path>
            </a:pathLst>
          </a:custGeom>
          <a:blipFill>
            <a:blip r:embed="rId4"/>
            <a:stretch>
              <a:fillRect/>
            </a:stretch>
          </a:blipFill>
        </p:spPr>
      </p:sp>
      <p:sp>
        <p:nvSpPr>
          <p:cNvPr id="5" name="Freeform 5"/>
          <p:cNvSpPr/>
          <p:nvPr/>
        </p:nvSpPr>
        <p:spPr>
          <a:xfrm>
            <a:off x="13233236" y="-563663"/>
            <a:ext cx="5824733" cy="5057810"/>
          </a:xfrm>
          <a:custGeom>
            <a:avLst/>
            <a:gdLst/>
            <a:ahLst/>
            <a:cxnLst/>
            <a:rect l="l" t="t" r="r" b="b"/>
            <a:pathLst>
              <a:path w="5824733" h="5057810">
                <a:moveTo>
                  <a:pt x="0" y="0"/>
                </a:moveTo>
                <a:lnTo>
                  <a:pt x="5824733" y="0"/>
                </a:lnTo>
                <a:lnTo>
                  <a:pt x="5824733" y="5057809"/>
                </a:lnTo>
                <a:lnTo>
                  <a:pt x="0" y="5057809"/>
                </a:lnTo>
                <a:lnTo>
                  <a:pt x="0" y="0"/>
                </a:lnTo>
                <a:close/>
              </a:path>
            </a:pathLst>
          </a:custGeom>
          <a:blipFill>
            <a:blip r:embed="rId5"/>
            <a:stretch>
              <a:fillRect/>
            </a:stretch>
          </a:blipFill>
        </p:spPr>
      </p:sp>
      <p:sp>
        <p:nvSpPr>
          <p:cNvPr id="6" name="TextBox 6"/>
          <p:cNvSpPr txBox="1"/>
          <p:nvPr/>
        </p:nvSpPr>
        <p:spPr>
          <a:xfrm>
            <a:off x="5056272" y="3763847"/>
            <a:ext cx="14765011" cy="1160035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l">
              <a:lnSpc>
                <a:spcPts val="9561"/>
              </a:lnSpc>
            </a:pPr>
            <a:r>
              <a:rPr lang="en-US" sz="6829">
                <a:solidFill>
                  <a:srgbClr val="000000"/>
                </a:solidFill>
                <a:latin typeface="Amsterdam One"/>
                <a:ea typeface="Amsterdam One"/>
                <a:cs typeface="Amsterdam One"/>
                <a:sym typeface="Amsterdam One"/>
              </a:rPr>
              <a:t>Parents Information Evening </a:t>
            </a:r>
          </a:p>
        </p:txBody>
      </p:sp>
      <p:sp>
        <p:nvSpPr>
          <p:cNvPr id="7" name="TextBox 7"/>
          <p:cNvSpPr txBox="1"/>
          <p:nvPr/>
        </p:nvSpPr>
        <p:spPr>
          <a:xfrm>
            <a:off x="6783937" y="5565945"/>
            <a:ext cx="7226069" cy="1109951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ctr">
              <a:lnSpc>
                <a:spcPts val="8121"/>
              </a:lnSpc>
            </a:pPr>
            <a:r>
              <a:rPr lang="en-US" sz="5801">
                <a:solidFill>
                  <a:srgbClr val="000000"/>
                </a:solidFill>
                <a:latin typeface="Kabel"/>
                <a:ea typeface="Kabel"/>
                <a:cs typeface="Kabel"/>
                <a:sym typeface="Kabel"/>
              </a:rPr>
              <a:t>Mrs Concannon</a:t>
            </a:r>
          </a:p>
        </p:txBody>
      </p:sp>
      <p:sp>
        <p:nvSpPr>
          <p:cNvPr id="8" name="Freeform 8"/>
          <p:cNvSpPr/>
          <p:nvPr/>
        </p:nvSpPr>
        <p:spPr>
          <a:xfrm flipV="1">
            <a:off x="13233236" y="6235220"/>
            <a:ext cx="5824733" cy="5057810"/>
          </a:xfrm>
          <a:custGeom>
            <a:avLst/>
            <a:gdLst/>
            <a:ahLst/>
            <a:cxnLst/>
            <a:rect l="l" t="t" r="r" b="b"/>
            <a:pathLst>
              <a:path w="5824733" h="5057810">
                <a:moveTo>
                  <a:pt x="0" y="5057810"/>
                </a:moveTo>
                <a:lnTo>
                  <a:pt x="5824733" y="5057810"/>
                </a:lnTo>
                <a:lnTo>
                  <a:pt x="5824733" y="0"/>
                </a:lnTo>
                <a:lnTo>
                  <a:pt x="0" y="0"/>
                </a:lnTo>
                <a:lnTo>
                  <a:pt x="0" y="5057810"/>
                </a:lnTo>
                <a:close/>
              </a:path>
            </a:pathLst>
          </a:custGeom>
          <a:blipFill>
            <a:blip r:embed="rId5"/>
            <a:stretch>
              <a:fillRect/>
            </a:stretch>
          </a:blipFill>
        </p:spPr>
      </p:sp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Freeform 2"/>
          <p:cNvSpPr/>
          <p:nvPr/>
        </p:nvSpPr>
        <p:spPr>
          <a:xfrm>
            <a:off x="-798976" y="-1112126"/>
            <a:ext cx="5448219" cy="5016902"/>
          </a:xfrm>
          <a:custGeom>
            <a:avLst/>
            <a:gdLst/>
            <a:ahLst/>
            <a:cxnLst/>
            <a:rect l="l" t="t" r="r" b="b"/>
            <a:pathLst>
              <a:path w="5448219" h="5016902">
                <a:moveTo>
                  <a:pt x="0" y="0"/>
                </a:moveTo>
                <a:lnTo>
                  <a:pt x="5448220" y="0"/>
                </a:lnTo>
                <a:lnTo>
                  <a:pt x="5448220" y="5016902"/>
                </a:lnTo>
                <a:lnTo>
                  <a:pt x="0" y="5016902"/>
                </a:lnTo>
                <a:lnTo>
                  <a:pt x="0" y="0"/>
                </a:lnTo>
                <a:close/>
              </a:path>
            </a:pathLst>
          </a:custGeom>
          <a:blipFill>
            <a:blip r:embed="rId2">
              <a:alphaModFix amt="48000"/>
              <a:extLst>
                <a:ext uri="{96DAC541-7B7A-43D3-8B79-37D633B846F1}">
                  <asvg:svgBlip xmlns:asvg="http://schemas.microsoft.com/office/drawing/2016/SVG/main" r:embed="rId3"/>
                </a:ext>
              </a:extLst>
            </a:blip>
            <a:stretch>
              <a:fillRect/>
            </a:stretch>
          </a:blipFill>
        </p:spPr>
      </p:sp>
      <p:sp>
        <p:nvSpPr>
          <p:cNvPr id="3" name="Freeform 3"/>
          <p:cNvSpPr/>
          <p:nvPr/>
        </p:nvSpPr>
        <p:spPr>
          <a:xfrm>
            <a:off x="-176066" y="-3525521"/>
            <a:ext cx="18640132" cy="18640132"/>
          </a:xfrm>
          <a:custGeom>
            <a:avLst/>
            <a:gdLst/>
            <a:ahLst/>
            <a:cxnLst/>
            <a:rect l="l" t="t" r="r" b="b"/>
            <a:pathLst>
              <a:path w="18640132" h="18640132">
                <a:moveTo>
                  <a:pt x="0" y="0"/>
                </a:moveTo>
                <a:lnTo>
                  <a:pt x="18640132" y="0"/>
                </a:lnTo>
                <a:lnTo>
                  <a:pt x="18640132" y="18640132"/>
                </a:lnTo>
                <a:lnTo>
                  <a:pt x="0" y="18640132"/>
                </a:lnTo>
                <a:lnTo>
                  <a:pt x="0" y="0"/>
                </a:lnTo>
                <a:close/>
              </a:path>
            </a:pathLst>
          </a:custGeom>
          <a:blipFill>
            <a:blip r:embed="rId4">
              <a:alphaModFix amt="68000"/>
            </a:blip>
            <a:stretch>
              <a:fillRect/>
            </a:stretch>
          </a:blipFill>
        </p:spPr>
      </p:sp>
      <p:sp>
        <p:nvSpPr>
          <p:cNvPr id="4" name="Freeform 4"/>
          <p:cNvSpPr/>
          <p:nvPr/>
        </p:nvSpPr>
        <p:spPr>
          <a:xfrm>
            <a:off x="13236334" y="0"/>
            <a:ext cx="5227732" cy="4517632"/>
          </a:xfrm>
          <a:custGeom>
            <a:avLst/>
            <a:gdLst/>
            <a:ahLst/>
            <a:cxnLst/>
            <a:rect l="l" t="t" r="r" b="b"/>
            <a:pathLst>
              <a:path w="5227732" h="4517632">
                <a:moveTo>
                  <a:pt x="0" y="0"/>
                </a:moveTo>
                <a:lnTo>
                  <a:pt x="5227732" y="0"/>
                </a:lnTo>
                <a:lnTo>
                  <a:pt x="5227732" y="4517632"/>
                </a:lnTo>
                <a:lnTo>
                  <a:pt x="0" y="4517632"/>
                </a:lnTo>
                <a:lnTo>
                  <a:pt x="0" y="0"/>
                </a:lnTo>
                <a:close/>
              </a:path>
            </a:pathLst>
          </a:custGeom>
          <a:blipFill>
            <a:blip r:embed="rId5">
              <a:alphaModFix amt="62000"/>
            </a:blip>
            <a:stretch>
              <a:fillRect/>
            </a:stretch>
          </a:blipFill>
        </p:spPr>
      </p:sp>
      <p:sp>
        <p:nvSpPr>
          <p:cNvPr id="5" name="Freeform 5"/>
          <p:cNvSpPr/>
          <p:nvPr/>
        </p:nvSpPr>
        <p:spPr>
          <a:xfrm flipH="1" flipV="1">
            <a:off x="-176066" y="5999066"/>
            <a:ext cx="5227732" cy="4517632"/>
          </a:xfrm>
          <a:custGeom>
            <a:avLst/>
            <a:gdLst/>
            <a:ahLst/>
            <a:cxnLst/>
            <a:rect l="l" t="t" r="r" b="b"/>
            <a:pathLst>
              <a:path w="5227732" h="4517632">
                <a:moveTo>
                  <a:pt x="5227732" y="4517632"/>
                </a:moveTo>
                <a:lnTo>
                  <a:pt x="0" y="4517632"/>
                </a:lnTo>
                <a:lnTo>
                  <a:pt x="0" y="0"/>
                </a:lnTo>
                <a:lnTo>
                  <a:pt x="5227732" y="0"/>
                </a:lnTo>
                <a:lnTo>
                  <a:pt x="5227732" y="4517632"/>
                </a:lnTo>
                <a:close/>
              </a:path>
            </a:pathLst>
          </a:custGeom>
          <a:blipFill>
            <a:blip r:embed="rId5">
              <a:alphaModFix amt="62000"/>
            </a:blip>
            <a:stretch>
              <a:fillRect/>
            </a:stretch>
          </a:blipFill>
        </p:spPr>
      </p:sp>
      <p:sp>
        <p:nvSpPr>
          <p:cNvPr id="6" name="Freeform 6"/>
          <p:cNvSpPr/>
          <p:nvPr/>
        </p:nvSpPr>
        <p:spPr>
          <a:xfrm flipH="1" flipV="1">
            <a:off x="14535190" y="7778549"/>
            <a:ext cx="5448219" cy="5016902"/>
          </a:xfrm>
          <a:custGeom>
            <a:avLst/>
            <a:gdLst/>
            <a:ahLst/>
            <a:cxnLst/>
            <a:rect l="l" t="t" r="r" b="b"/>
            <a:pathLst>
              <a:path w="5448219" h="5016902">
                <a:moveTo>
                  <a:pt x="5448220" y="5016902"/>
                </a:moveTo>
                <a:lnTo>
                  <a:pt x="0" y="5016902"/>
                </a:lnTo>
                <a:lnTo>
                  <a:pt x="0" y="0"/>
                </a:lnTo>
                <a:lnTo>
                  <a:pt x="5448220" y="0"/>
                </a:lnTo>
                <a:lnTo>
                  <a:pt x="5448220" y="5016902"/>
                </a:lnTo>
                <a:close/>
              </a:path>
            </a:pathLst>
          </a:custGeom>
          <a:blipFill>
            <a:blip r:embed="rId2">
              <a:alphaModFix amt="19999"/>
              <a:extLst>
                <a:ext uri="{96DAC541-7B7A-43D3-8B79-37D633B846F1}">
                  <asvg:svgBlip xmlns:asvg="http://schemas.microsoft.com/office/drawing/2016/SVG/main" r:embed="rId3"/>
                </a:ext>
              </a:extLst>
            </a:blip>
            <a:stretch>
              <a:fillRect/>
            </a:stretch>
          </a:blipFill>
        </p:spPr>
      </p:sp>
      <p:sp>
        <p:nvSpPr>
          <p:cNvPr id="7" name="TextBox 7"/>
          <p:cNvSpPr txBox="1"/>
          <p:nvPr/>
        </p:nvSpPr>
        <p:spPr>
          <a:xfrm>
            <a:off x="7573566" y="204769"/>
            <a:ext cx="3140869" cy="1983061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ctr">
              <a:lnSpc>
                <a:spcPts val="14597"/>
              </a:lnSpc>
              <a:spcBef>
                <a:spcPct val="0"/>
              </a:spcBef>
            </a:pPr>
            <a:r>
              <a:rPr lang="en-US" sz="10426">
                <a:solidFill>
                  <a:srgbClr val="000000"/>
                </a:solidFill>
                <a:latin typeface="Kabel"/>
                <a:ea typeface="Kabel"/>
                <a:cs typeface="Kabel"/>
                <a:sym typeface="Kabel"/>
              </a:rPr>
              <a:t>Staffing</a:t>
            </a:r>
          </a:p>
        </p:txBody>
      </p:sp>
      <p:sp>
        <p:nvSpPr>
          <p:cNvPr id="8" name="TextBox 8"/>
          <p:cNvSpPr txBox="1"/>
          <p:nvPr/>
        </p:nvSpPr>
        <p:spPr>
          <a:xfrm>
            <a:off x="1673137" y="168804"/>
            <a:ext cx="5335709" cy="10347894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l">
              <a:lnSpc>
                <a:spcPts val="2558"/>
              </a:lnSpc>
              <a:spcBef>
                <a:spcPct val="0"/>
              </a:spcBef>
            </a:pPr>
            <a:r>
              <a:rPr lang="en-US" sz="1827">
                <a:solidFill>
                  <a:srgbClr val="000000"/>
                </a:solidFill>
                <a:latin typeface="Kabel"/>
                <a:ea typeface="Kabel"/>
                <a:cs typeface="Kabel"/>
                <a:sym typeface="Kabel"/>
              </a:rPr>
              <a:t>Mrs L. Concannon </a:t>
            </a:r>
          </a:p>
          <a:p>
            <a:pPr algn="l">
              <a:lnSpc>
                <a:spcPts val="2558"/>
              </a:lnSpc>
              <a:spcBef>
                <a:spcPct val="0"/>
              </a:spcBef>
            </a:pPr>
            <a:r>
              <a:rPr lang="en-US" sz="1827">
                <a:solidFill>
                  <a:srgbClr val="000000"/>
                </a:solidFill>
                <a:latin typeface="Kabel"/>
                <a:ea typeface="Kabel"/>
                <a:cs typeface="Kabel"/>
                <a:sym typeface="Kabel"/>
              </a:rPr>
              <a:t>Headteacher and Designated Safeguarding Lead</a:t>
            </a:r>
          </a:p>
          <a:p>
            <a:pPr algn="l">
              <a:lnSpc>
                <a:spcPts val="2558"/>
              </a:lnSpc>
              <a:spcBef>
                <a:spcPct val="0"/>
              </a:spcBef>
            </a:pPr>
            <a:r>
              <a:rPr lang="en-US" sz="1827">
                <a:solidFill>
                  <a:srgbClr val="000000"/>
                </a:solidFill>
                <a:latin typeface="Kabel"/>
                <a:ea typeface="Kabel"/>
                <a:cs typeface="Kabel"/>
                <a:sym typeface="Kabel"/>
              </a:rPr>
              <a:t>RE Lead </a:t>
            </a:r>
          </a:p>
          <a:p>
            <a:pPr algn="l">
              <a:lnSpc>
                <a:spcPts val="2558"/>
              </a:lnSpc>
              <a:spcBef>
                <a:spcPct val="0"/>
              </a:spcBef>
            </a:pPr>
            <a:r>
              <a:rPr lang="en-US" sz="1827">
                <a:solidFill>
                  <a:srgbClr val="000000"/>
                </a:solidFill>
                <a:latin typeface="Kabel"/>
                <a:ea typeface="Kabel"/>
                <a:cs typeface="Kabel"/>
                <a:sym typeface="Kabel"/>
              </a:rPr>
              <a:t>Art and Design Lead</a:t>
            </a:r>
          </a:p>
          <a:p>
            <a:pPr algn="l">
              <a:lnSpc>
                <a:spcPts val="2558"/>
              </a:lnSpc>
              <a:spcBef>
                <a:spcPct val="0"/>
              </a:spcBef>
            </a:pPr>
            <a:r>
              <a:rPr lang="en-US" sz="1827">
                <a:solidFill>
                  <a:srgbClr val="000000"/>
                </a:solidFill>
                <a:latin typeface="Kabel"/>
                <a:ea typeface="Kabel"/>
                <a:cs typeface="Kabel"/>
                <a:sym typeface="Kabel"/>
              </a:rPr>
              <a:t>Music Lead </a:t>
            </a:r>
          </a:p>
          <a:p>
            <a:pPr algn="l">
              <a:lnSpc>
                <a:spcPts val="2558"/>
              </a:lnSpc>
              <a:spcBef>
                <a:spcPct val="0"/>
              </a:spcBef>
            </a:pPr>
            <a:r>
              <a:rPr lang="en-US" sz="1827">
                <a:solidFill>
                  <a:srgbClr val="000000"/>
                </a:solidFill>
                <a:latin typeface="Kabel"/>
                <a:ea typeface="Kabel"/>
                <a:cs typeface="Kabel"/>
                <a:sym typeface="Kabel"/>
              </a:rPr>
              <a:t>Computing Lead </a:t>
            </a:r>
          </a:p>
          <a:p>
            <a:pPr algn="l">
              <a:lnSpc>
                <a:spcPts val="2558"/>
              </a:lnSpc>
              <a:spcBef>
                <a:spcPct val="0"/>
              </a:spcBef>
            </a:pPr>
            <a:r>
              <a:rPr lang="en-US" sz="1827">
                <a:solidFill>
                  <a:srgbClr val="000000"/>
                </a:solidFill>
                <a:latin typeface="Kabel"/>
                <a:ea typeface="Kabel"/>
                <a:cs typeface="Kabel"/>
                <a:sym typeface="Kabel"/>
              </a:rPr>
              <a:t>Catechist </a:t>
            </a:r>
          </a:p>
          <a:p>
            <a:pPr algn="l">
              <a:lnSpc>
                <a:spcPts val="2558"/>
              </a:lnSpc>
              <a:spcBef>
                <a:spcPct val="0"/>
              </a:spcBef>
            </a:pPr>
            <a:r>
              <a:rPr lang="en-US" sz="1827">
                <a:solidFill>
                  <a:srgbClr val="000000"/>
                </a:solidFill>
                <a:latin typeface="Kabel"/>
                <a:ea typeface="Kabel"/>
                <a:cs typeface="Kabel"/>
                <a:sym typeface="Kabel"/>
              </a:rPr>
              <a:t>Eucharistic Minister </a:t>
            </a:r>
          </a:p>
          <a:p>
            <a:pPr algn="l">
              <a:lnSpc>
                <a:spcPts val="2558"/>
              </a:lnSpc>
              <a:spcBef>
                <a:spcPct val="0"/>
              </a:spcBef>
            </a:pPr>
            <a:r>
              <a:rPr lang="en-US" sz="1827">
                <a:solidFill>
                  <a:srgbClr val="000000"/>
                </a:solidFill>
                <a:latin typeface="Kabel"/>
                <a:ea typeface="Kabel"/>
                <a:cs typeface="Kabel"/>
                <a:sym typeface="Kabel"/>
              </a:rPr>
              <a:t>Carpenters Class Teacher Yr 3/4</a:t>
            </a:r>
          </a:p>
          <a:p>
            <a:pPr algn="l">
              <a:lnSpc>
                <a:spcPts val="2558"/>
              </a:lnSpc>
              <a:spcBef>
                <a:spcPct val="0"/>
              </a:spcBef>
            </a:pPr>
            <a:endParaRPr lang="en-US" sz="1827">
              <a:solidFill>
                <a:srgbClr val="000000"/>
              </a:solidFill>
              <a:latin typeface="Kabel"/>
              <a:ea typeface="Kabel"/>
              <a:cs typeface="Kabel"/>
              <a:sym typeface="Kabel"/>
            </a:endParaRPr>
          </a:p>
          <a:p>
            <a:pPr algn="l">
              <a:lnSpc>
                <a:spcPts val="2558"/>
              </a:lnSpc>
              <a:spcBef>
                <a:spcPct val="0"/>
              </a:spcBef>
            </a:pPr>
            <a:r>
              <a:rPr lang="en-US" sz="1827">
                <a:solidFill>
                  <a:srgbClr val="000000"/>
                </a:solidFill>
                <a:latin typeface="Kabel"/>
                <a:ea typeface="Kabel"/>
                <a:cs typeface="Kabel"/>
                <a:sym typeface="Kabel"/>
              </a:rPr>
              <a:t>Mrs D. Morgan</a:t>
            </a:r>
          </a:p>
          <a:p>
            <a:pPr algn="l">
              <a:lnSpc>
                <a:spcPts val="2558"/>
              </a:lnSpc>
              <a:spcBef>
                <a:spcPct val="0"/>
              </a:spcBef>
            </a:pPr>
            <a:r>
              <a:rPr lang="en-US" sz="1827">
                <a:solidFill>
                  <a:srgbClr val="000000"/>
                </a:solidFill>
                <a:latin typeface="Kabel"/>
                <a:ea typeface="Kabel"/>
                <a:cs typeface="Kabel"/>
                <a:sym typeface="Kabel"/>
              </a:rPr>
              <a:t>Shepherds/Carpenters Class Teacher Yr 3/4 and Yr 5/6 </a:t>
            </a:r>
          </a:p>
          <a:p>
            <a:pPr algn="l">
              <a:lnSpc>
                <a:spcPts val="2558"/>
              </a:lnSpc>
              <a:spcBef>
                <a:spcPct val="0"/>
              </a:spcBef>
            </a:pPr>
            <a:r>
              <a:rPr lang="en-US" sz="1827">
                <a:solidFill>
                  <a:srgbClr val="000000"/>
                </a:solidFill>
                <a:latin typeface="Kabel"/>
                <a:ea typeface="Kabel"/>
                <a:cs typeface="Kabel"/>
                <a:sym typeface="Kabel"/>
              </a:rPr>
              <a:t>Senior Teacher/SENCO</a:t>
            </a:r>
          </a:p>
          <a:p>
            <a:pPr algn="l">
              <a:lnSpc>
                <a:spcPts val="2558"/>
              </a:lnSpc>
              <a:spcBef>
                <a:spcPct val="0"/>
              </a:spcBef>
            </a:pPr>
            <a:r>
              <a:rPr lang="en-US" sz="1827">
                <a:solidFill>
                  <a:srgbClr val="000000"/>
                </a:solidFill>
                <a:latin typeface="Kabel"/>
                <a:ea typeface="Kabel"/>
                <a:cs typeface="Kabel"/>
                <a:sym typeface="Kabel"/>
              </a:rPr>
              <a:t>Mental Health Lead</a:t>
            </a:r>
          </a:p>
          <a:p>
            <a:pPr algn="l">
              <a:lnSpc>
                <a:spcPts val="2558"/>
              </a:lnSpc>
              <a:spcBef>
                <a:spcPct val="0"/>
              </a:spcBef>
            </a:pPr>
            <a:endParaRPr lang="en-US" sz="1827">
              <a:solidFill>
                <a:srgbClr val="000000"/>
              </a:solidFill>
              <a:latin typeface="Kabel"/>
              <a:ea typeface="Kabel"/>
              <a:cs typeface="Kabel"/>
              <a:sym typeface="Kabel"/>
            </a:endParaRPr>
          </a:p>
          <a:p>
            <a:pPr algn="l">
              <a:lnSpc>
                <a:spcPts val="2558"/>
              </a:lnSpc>
              <a:spcBef>
                <a:spcPct val="0"/>
              </a:spcBef>
            </a:pPr>
            <a:r>
              <a:rPr lang="en-US" sz="1827">
                <a:solidFill>
                  <a:srgbClr val="000000"/>
                </a:solidFill>
                <a:latin typeface="Kabel"/>
                <a:ea typeface="Kabel"/>
                <a:cs typeface="Kabel"/>
                <a:sym typeface="Kabel"/>
              </a:rPr>
              <a:t>Mrs S. Vale </a:t>
            </a:r>
          </a:p>
          <a:p>
            <a:pPr algn="l">
              <a:lnSpc>
                <a:spcPts val="2558"/>
              </a:lnSpc>
              <a:spcBef>
                <a:spcPct val="0"/>
              </a:spcBef>
            </a:pPr>
            <a:r>
              <a:rPr lang="en-US" sz="1827">
                <a:solidFill>
                  <a:srgbClr val="000000"/>
                </a:solidFill>
                <a:latin typeface="Kabel"/>
                <a:ea typeface="Kabel"/>
                <a:cs typeface="Kabel"/>
                <a:sym typeface="Kabel"/>
              </a:rPr>
              <a:t>Farmers Class Teacher Pre School and Reception</a:t>
            </a:r>
          </a:p>
          <a:p>
            <a:pPr algn="l">
              <a:lnSpc>
                <a:spcPts val="2558"/>
              </a:lnSpc>
              <a:spcBef>
                <a:spcPct val="0"/>
              </a:spcBef>
            </a:pPr>
            <a:r>
              <a:rPr lang="en-US" sz="1827">
                <a:solidFill>
                  <a:srgbClr val="000000"/>
                </a:solidFill>
                <a:latin typeface="Kabel"/>
                <a:ea typeface="Kabel"/>
                <a:cs typeface="Kabel"/>
                <a:sym typeface="Kabel"/>
              </a:rPr>
              <a:t>English Lead</a:t>
            </a:r>
          </a:p>
          <a:p>
            <a:pPr algn="l">
              <a:lnSpc>
                <a:spcPts val="2558"/>
              </a:lnSpc>
              <a:spcBef>
                <a:spcPct val="0"/>
              </a:spcBef>
            </a:pPr>
            <a:r>
              <a:rPr lang="en-US" sz="1827">
                <a:solidFill>
                  <a:srgbClr val="000000"/>
                </a:solidFill>
                <a:latin typeface="Kabel"/>
                <a:ea typeface="Kabel"/>
                <a:cs typeface="Kabel"/>
                <a:sym typeface="Kabel"/>
              </a:rPr>
              <a:t>Early Years Lead </a:t>
            </a:r>
          </a:p>
          <a:p>
            <a:pPr algn="l">
              <a:lnSpc>
                <a:spcPts val="2558"/>
              </a:lnSpc>
              <a:spcBef>
                <a:spcPct val="0"/>
              </a:spcBef>
            </a:pPr>
            <a:r>
              <a:rPr lang="en-US" sz="1827">
                <a:solidFill>
                  <a:srgbClr val="000000"/>
                </a:solidFill>
                <a:latin typeface="Kabel"/>
                <a:ea typeface="Kabel"/>
                <a:cs typeface="Kabel"/>
                <a:sym typeface="Kabel"/>
              </a:rPr>
              <a:t>Humanities Lead </a:t>
            </a:r>
          </a:p>
          <a:p>
            <a:pPr algn="l">
              <a:lnSpc>
                <a:spcPts val="2558"/>
              </a:lnSpc>
              <a:spcBef>
                <a:spcPct val="0"/>
              </a:spcBef>
            </a:pPr>
            <a:r>
              <a:rPr lang="en-US" sz="1827">
                <a:solidFill>
                  <a:srgbClr val="000000"/>
                </a:solidFill>
                <a:latin typeface="Kabel"/>
                <a:ea typeface="Kabel"/>
                <a:cs typeface="Kabel"/>
                <a:sym typeface="Kabel"/>
              </a:rPr>
              <a:t>Deputy Safeguarding Lead</a:t>
            </a:r>
          </a:p>
          <a:p>
            <a:pPr algn="l">
              <a:lnSpc>
                <a:spcPts val="2558"/>
              </a:lnSpc>
              <a:spcBef>
                <a:spcPct val="0"/>
              </a:spcBef>
            </a:pPr>
            <a:endParaRPr lang="en-US" sz="1827">
              <a:solidFill>
                <a:srgbClr val="000000"/>
              </a:solidFill>
              <a:latin typeface="Kabel"/>
              <a:ea typeface="Kabel"/>
              <a:cs typeface="Kabel"/>
              <a:sym typeface="Kabel"/>
            </a:endParaRPr>
          </a:p>
          <a:p>
            <a:pPr algn="l">
              <a:lnSpc>
                <a:spcPts val="2558"/>
              </a:lnSpc>
              <a:spcBef>
                <a:spcPct val="0"/>
              </a:spcBef>
            </a:pPr>
            <a:r>
              <a:rPr lang="en-US" sz="1827">
                <a:solidFill>
                  <a:srgbClr val="000000"/>
                </a:solidFill>
                <a:latin typeface="Kabel"/>
                <a:ea typeface="Kabel"/>
                <a:cs typeface="Kabel"/>
                <a:sym typeface="Kabel"/>
              </a:rPr>
              <a:t>Mr J. Causebrook</a:t>
            </a:r>
          </a:p>
          <a:p>
            <a:pPr algn="l">
              <a:lnSpc>
                <a:spcPts val="2558"/>
              </a:lnSpc>
              <a:spcBef>
                <a:spcPct val="0"/>
              </a:spcBef>
            </a:pPr>
            <a:r>
              <a:rPr lang="en-US" sz="1827">
                <a:solidFill>
                  <a:srgbClr val="000000"/>
                </a:solidFill>
                <a:latin typeface="Kabel"/>
                <a:ea typeface="Kabel"/>
                <a:cs typeface="Kabel"/>
                <a:sym typeface="Kabel"/>
              </a:rPr>
              <a:t>Shepherds Class Teacher Yr 5 and 6</a:t>
            </a:r>
          </a:p>
          <a:p>
            <a:pPr algn="l">
              <a:lnSpc>
                <a:spcPts val="2558"/>
              </a:lnSpc>
              <a:spcBef>
                <a:spcPct val="0"/>
              </a:spcBef>
            </a:pPr>
            <a:r>
              <a:rPr lang="en-US" sz="1827">
                <a:solidFill>
                  <a:srgbClr val="000000"/>
                </a:solidFill>
                <a:latin typeface="Kabel"/>
                <a:ea typeface="Kabel"/>
                <a:cs typeface="Kabel"/>
                <a:sym typeface="Kabel"/>
              </a:rPr>
              <a:t>Maths Lead</a:t>
            </a:r>
          </a:p>
          <a:p>
            <a:pPr algn="l">
              <a:lnSpc>
                <a:spcPts val="2558"/>
              </a:lnSpc>
              <a:spcBef>
                <a:spcPct val="0"/>
              </a:spcBef>
            </a:pPr>
            <a:r>
              <a:rPr lang="en-US" sz="1827">
                <a:solidFill>
                  <a:srgbClr val="000000"/>
                </a:solidFill>
                <a:latin typeface="Kabel"/>
                <a:ea typeface="Kabel"/>
                <a:cs typeface="Kabel"/>
                <a:sym typeface="Kabel"/>
              </a:rPr>
              <a:t>PE Lead </a:t>
            </a:r>
          </a:p>
          <a:p>
            <a:pPr algn="l">
              <a:lnSpc>
                <a:spcPts val="2558"/>
              </a:lnSpc>
              <a:spcBef>
                <a:spcPct val="0"/>
              </a:spcBef>
            </a:pPr>
            <a:endParaRPr lang="en-US" sz="1827">
              <a:solidFill>
                <a:srgbClr val="000000"/>
              </a:solidFill>
              <a:latin typeface="Kabel"/>
              <a:ea typeface="Kabel"/>
              <a:cs typeface="Kabel"/>
              <a:sym typeface="Kabel"/>
            </a:endParaRPr>
          </a:p>
          <a:p>
            <a:pPr algn="l">
              <a:lnSpc>
                <a:spcPts val="2558"/>
              </a:lnSpc>
              <a:spcBef>
                <a:spcPct val="0"/>
              </a:spcBef>
            </a:pPr>
            <a:r>
              <a:rPr lang="en-US" sz="1827">
                <a:solidFill>
                  <a:srgbClr val="000000"/>
                </a:solidFill>
                <a:latin typeface="Kabel"/>
                <a:ea typeface="Kabel"/>
                <a:cs typeface="Kabel"/>
                <a:sym typeface="Kabel"/>
              </a:rPr>
              <a:t>Mrs Fiona Clipson </a:t>
            </a:r>
          </a:p>
          <a:p>
            <a:pPr algn="l">
              <a:lnSpc>
                <a:spcPts val="2558"/>
              </a:lnSpc>
              <a:spcBef>
                <a:spcPct val="0"/>
              </a:spcBef>
            </a:pPr>
            <a:r>
              <a:rPr lang="en-US" sz="1827">
                <a:solidFill>
                  <a:srgbClr val="000000"/>
                </a:solidFill>
                <a:latin typeface="Kabel"/>
                <a:ea typeface="Kabel"/>
                <a:cs typeface="Kabel"/>
                <a:sym typeface="Kabel"/>
              </a:rPr>
              <a:t>Fishermen Class Teacher Year 1 and 2</a:t>
            </a:r>
          </a:p>
          <a:p>
            <a:pPr algn="l">
              <a:lnSpc>
                <a:spcPts val="2838"/>
              </a:lnSpc>
              <a:spcBef>
                <a:spcPct val="0"/>
              </a:spcBef>
            </a:pPr>
            <a:r>
              <a:rPr lang="en-US" sz="2027">
                <a:solidFill>
                  <a:srgbClr val="000000"/>
                </a:solidFill>
                <a:latin typeface="Kabel"/>
                <a:ea typeface="Kabel"/>
                <a:cs typeface="Kabel"/>
                <a:sym typeface="Kabel"/>
              </a:rPr>
              <a:t>EVC (educational visits Co-Ordinator) </a:t>
            </a:r>
          </a:p>
          <a:p>
            <a:pPr algn="l">
              <a:lnSpc>
                <a:spcPts val="2278"/>
              </a:lnSpc>
              <a:spcBef>
                <a:spcPct val="0"/>
              </a:spcBef>
            </a:pPr>
            <a:r>
              <a:rPr lang="en-US" sz="1627">
                <a:solidFill>
                  <a:srgbClr val="000000"/>
                </a:solidFill>
                <a:latin typeface="Kabel"/>
                <a:ea typeface="Kabel"/>
                <a:cs typeface="Kabel"/>
                <a:sym typeface="Kabel"/>
              </a:rPr>
              <a:t>Forest School Lead </a:t>
            </a:r>
          </a:p>
          <a:p>
            <a:pPr algn="l">
              <a:lnSpc>
                <a:spcPts val="2278"/>
              </a:lnSpc>
              <a:spcBef>
                <a:spcPct val="0"/>
              </a:spcBef>
            </a:pPr>
            <a:r>
              <a:rPr lang="en-US" sz="1627">
                <a:solidFill>
                  <a:srgbClr val="000000"/>
                </a:solidFill>
                <a:latin typeface="Kabel"/>
                <a:ea typeface="Kabel"/>
                <a:cs typeface="Kabel"/>
                <a:sym typeface="Kabel"/>
              </a:rPr>
              <a:t>Science Lead </a:t>
            </a:r>
          </a:p>
        </p:txBody>
      </p:sp>
      <p:sp>
        <p:nvSpPr>
          <p:cNvPr id="9" name="TextBox 9"/>
          <p:cNvSpPr txBox="1"/>
          <p:nvPr/>
        </p:nvSpPr>
        <p:spPr>
          <a:xfrm>
            <a:off x="10714434" y="3819051"/>
            <a:ext cx="7257571" cy="4489384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l">
              <a:lnSpc>
                <a:spcPts val="2978"/>
              </a:lnSpc>
              <a:spcBef>
                <a:spcPct val="0"/>
              </a:spcBef>
            </a:pPr>
            <a:r>
              <a:rPr lang="en-US" sz="2127">
                <a:solidFill>
                  <a:srgbClr val="000000"/>
                </a:solidFill>
                <a:latin typeface="Kabel"/>
                <a:ea typeface="Kabel"/>
                <a:cs typeface="Kabel"/>
                <a:sym typeface="Kabel"/>
              </a:rPr>
              <a:t>Mrs T. Smith: Music and RE support/ Substitute Teacher/ Catechist </a:t>
            </a:r>
          </a:p>
          <a:p>
            <a:pPr algn="l">
              <a:lnSpc>
                <a:spcPts val="2978"/>
              </a:lnSpc>
              <a:spcBef>
                <a:spcPct val="0"/>
              </a:spcBef>
            </a:pPr>
            <a:r>
              <a:rPr lang="en-US" sz="2127">
                <a:solidFill>
                  <a:srgbClr val="000000"/>
                </a:solidFill>
                <a:latin typeface="Kabel"/>
                <a:ea typeface="Kabel"/>
                <a:cs typeface="Kabel"/>
                <a:sym typeface="Kabel"/>
              </a:rPr>
              <a:t> </a:t>
            </a:r>
          </a:p>
          <a:p>
            <a:pPr algn="l">
              <a:lnSpc>
                <a:spcPts val="2978"/>
              </a:lnSpc>
              <a:spcBef>
                <a:spcPct val="0"/>
              </a:spcBef>
            </a:pPr>
            <a:r>
              <a:rPr lang="en-US" sz="2127">
                <a:solidFill>
                  <a:srgbClr val="000000"/>
                </a:solidFill>
                <a:latin typeface="Kabel"/>
                <a:ea typeface="Kabel"/>
                <a:cs typeface="Kabel"/>
                <a:sym typeface="Kabel"/>
              </a:rPr>
              <a:t>Mrs D. Brimson: Teaching Assistant/ Staff Governor/ Midday Supervisor </a:t>
            </a:r>
          </a:p>
          <a:p>
            <a:pPr algn="l">
              <a:lnSpc>
                <a:spcPts val="2978"/>
              </a:lnSpc>
              <a:spcBef>
                <a:spcPct val="0"/>
              </a:spcBef>
            </a:pPr>
            <a:r>
              <a:rPr lang="en-US" sz="2127">
                <a:solidFill>
                  <a:srgbClr val="000000"/>
                </a:solidFill>
                <a:latin typeface="Kabel"/>
                <a:ea typeface="Kabel"/>
                <a:cs typeface="Kabel"/>
                <a:sym typeface="Kabel"/>
              </a:rPr>
              <a:t>Mrs S. Turner: Office Admin</a:t>
            </a:r>
          </a:p>
          <a:p>
            <a:pPr algn="l">
              <a:lnSpc>
                <a:spcPts val="2978"/>
              </a:lnSpc>
              <a:spcBef>
                <a:spcPct val="0"/>
              </a:spcBef>
            </a:pPr>
            <a:r>
              <a:rPr lang="en-US" sz="2127">
                <a:solidFill>
                  <a:srgbClr val="000000"/>
                </a:solidFill>
                <a:latin typeface="Kabel"/>
                <a:ea typeface="Kabel"/>
                <a:cs typeface="Kabel"/>
                <a:sym typeface="Kabel"/>
              </a:rPr>
              <a:t>Mrs M. Tetto- Pretti: Rising stars Assistant/ Teaching Assistant </a:t>
            </a:r>
          </a:p>
          <a:p>
            <a:pPr algn="l">
              <a:lnSpc>
                <a:spcPts val="2978"/>
              </a:lnSpc>
              <a:spcBef>
                <a:spcPct val="0"/>
              </a:spcBef>
            </a:pPr>
            <a:r>
              <a:rPr lang="en-US" sz="2127">
                <a:solidFill>
                  <a:srgbClr val="000000"/>
                </a:solidFill>
                <a:latin typeface="Kabel"/>
                <a:ea typeface="Kabel"/>
                <a:cs typeface="Kabel"/>
                <a:sym typeface="Kabel"/>
              </a:rPr>
              <a:t>Mrs K Hooper: Teaching Assistant </a:t>
            </a:r>
          </a:p>
          <a:p>
            <a:pPr algn="l">
              <a:lnSpc>
                <a:spcPts val="2978"/>
              </a:lnSpc>
              <a:spcBef>
                <a:spcPct val="0"/>
              </a:spcBef>
            </a:pPr>
            <a:r>
              <a:rPr lang="en-US" sz="2127">
                <a:solidFill>
                  <a:srgbClr val="000000"/>
                </a:solidFill>
                <a:latin typeface="Kabel"/>
                <a:ea typeface="Kabel"/>
                <a:cs typeface="Kabel"/>
                <a:sym typeface="Kabel"/>
              </a:rPr>
              <a:t>Miss Bothwell: Midday Supervisory Assistant/Level 3 Early years teaching assistant/ Morning club RS assisstent</a:t>
            </a:r>
          </a:p>
          <a:p>
            <a:pPr algn="l">
              <a:lnSpc>
                <a:spcPts val="2978"/>
              </a:lnSpc>
              <a:spcBef>
                <a:spcPct val="0"/>
              </a:spcBef>
            </a:pPr>
            <a:r>
              <a:rPr lang="en-US" sz="2127">
                <a:solidFill>
                  <a:srgbClr val="000000"/>
                </a:solidFill>
                <a:latin typeface="Kabel"/>
                <a:ea typeface="Kabel"/>
                <a:cs typeface="Kabel"/>
                <a:sym typeface="Kabel"/>
              </a:rPr>
              <a:t>Mrs McGinley: Teaching Assisstant/ After school club leader</a:t>
            </a:r>
          </a:p>
          <a:p>
            <a:pPr algn="l">
              <a:lnSpc>
                <a:spcPts val="2978"/>
              </a:lnSpc>
              <a:spcBef>
                <a:spcPct val="0"/>
              </a:spcBef>
            </a:pPr>
            <a:r>
              <a:rPr lang="en-US" sz="2127">
                <a:solidFill>
                  <a:srgbClr val="000000"/>
                </a:solidFill>
                <a:latin typeface="Kabel"/>
                <a:ea typeface="Kabel"/>
                <a:cs typeface="Kabel"/>
                <a:sym typeface="Kabel"/>
              </a:rPr>
              <a:t>Mrs L. King: Business Manager/Clerk to Governors </a:t>
            </a:r>
          </a:p>
          <a:p>
            <a:pPr algn="l">
              <a:lnSpc>
                <a:spcPts val="2978"/>
              </a:lnSpc>
              <a:spcBef>
                <a:spcPct val="0"/>
              </a:spcBef>
            </a:pPr>
            <a:r>
              <a:rPr lang="en-US" sz="2127">
                <a:solidFill>
                  <a:srgbClr val="000000"/>
                </a:solidFill>
                <a:latin typeface="Kabel"/>
                <a:ea typeface="Kabel"/>
                <a:cs typeface="Kabel"/>
                <a:sym typeface="Kabel"/>
              </a:rPr>
              <a:t>Fr. Michael: Parish Priest</a:t>
            </a:r>
          </a:p>
          <a:p>
            <a:pPr algn="l">
              <a:lnSpc>
                <a:spcPts val="2978"/>
              </a:lnSpc>
              <a:spcBef>
                <a:spcPct val="0"/>
              </a:spcBef>
            </a:pPr>
            <a:r>
              <a:rPr lang="en-US" sz="2127">
                <a:solidFill>
                  <a:srgbClr val="000000"/>
                </a:solidFill>
                <a:latin typeface="Kabel"/>
                <a:ea typeface="Kabel"/>
                <a:cs typeface="Kabel"/>
                <a:sym typeface="Kabel"/>
              </a:rPr>
              <a:t>Phil Lines: Sport PPA cover supervisor </a:t>
            </a:r>
          </a:p>
        </p:txBody>
      </p:sp>
      <p:sp>
        <p:nvSpPr>
          <p:cNvPr id="10" name="Freeform 10"/>
          <p:cNvSpPr/>
          <p:nvPr/>
        </p:nvSpPr>
        <p:spPr>
          <a:xfrm flipH="1">
            <a:off x="14814528" y="-755474"/>
            <a:ext cx="2872330" cy="4303598"/>
          </a:xfrm>
          <a:custGeom>
            <a:avLst/>
            <a:gdLst/>
            <a:ahLst/>
            <a:cxnLst/>
            <a:rect l="l" t="t" r="r" b="b"/>
            <a:pathLst>
              <a:path w="2872330" h="4303598">
                <a:moveTo>
                  <a:pt x="2872329" y="0"/>
                </a:moveTo>
                <a:lnTo>
                  <a:pt x="0" y="0"/>
                </a:lnTo>
                <a:lnTo>
                  <a:pt x="0" y="4303598"/>
                </a:lnTo>
                <a:lnTo>
                  <a:pt x="2872329" y="4303598"/>
                </a:lnTo>
                <a:lnTo>
                  <a:pt x="2872329" y="0"/>
                </a:lnTo>
                <a:close/>
              </a:path>
            </a:pathLst>
          </a:custGeom>
          <a:blipFill>
            <a:blip r:embed="rId6"/>
            <a:stretch>
              <a:fillRect b="-16799"/>
            </a:stretch>
          </a:blipFill>
        </p:spPr>
      </p:sp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Freeform 2"/>
          <p:cNvSpPr/>
          <p:nvPr/>
        </p:nvSpPr>
        <p:spPr>
          <a:xfrm>
            <a:off x="-798976" y="-1112126"/>
            <a:ext cx="5448219" cy="5016902"/>
          </a:xfrm>
          <a:custGeom>
            <a:avLst/>
            <a:gdLst/>
            <a:ahLst/>
            <a:cxnLst/>
            <a:rect l="l" t="t" r="r" b="b"/>
            <a:pathLst>
              <a:path w="5448219" h="5016902">
                <a:moveTo>
                  <a:pt x="0" y="0"/>
                </a:moveTo>
                <a:lnTo>
                  <a:pt x="5448220" y="0"/>
                </a:lnTo>
                <a:lnTo>
                  <a:pt x="5448220" y="5016902"/>
                </a:lnTo>
                <a:lnTo>
                  <a:pt x="0" y="5016902"/>
                </a:lnTo>
                <a:lnTo>
                  <a:pt x="0" y="0"/>
                </a:lnTo>
                <a:close/>
              </a:path>
            </a:pathLst>
          </a:custGeom>
          <a:blipFill>
            <a:blip r:embed="rId2">
              <a:alphaModFix amt="48000"/>
              <a:extLst>
                <a:ext uri="{96DAC541-7B7A-43D3-8B79-37D633B846F1}">
                  <asvg:svgBlip xmlns:asvg="http://schemas.microsoft.com/office/drawing/2016/SVG/main" r:embed="rId3"/>
                </a:ext>
              </a:extLst>
            </a:blip>
            <a:stretch>
              <a:fillRect/>
            </a:stretch>
          </a:blipFill>
        </p:spPr>
      </p:sp>
      <p:sp>
        <p:nvSpPr>
          <p:cNvPr id="3" name="Freeform 3"/>
          <p:cNvSpPr/>
          <p:nvPr/>
        </p:nvSpPr>
        <p:spPr>
          <a:xfrm>
            <a:off x="-176066" y="-3525521"/>
            <a:ext cx="18640132" cy="18640132"/>
          </a:xfrm>
          <a:custGeom>
            <a:avLst/>
            <a:gdLst/>
            <a:ahLst/>
            <a:cxnLst/>
            <a:rect l="l" t="t" r="r" b="b"/>
            <a:pathLst>
              <a:path w="18640132" h="18640132">
                <a:moveTo>
                  <a:pt x="0" y="0"/>
                </a:moveTo>
                <a:lnTo>
                  <a:pt x="18640132" y="0"/>
                </a:lnTo>
                <a:lnTo>
                  <a:pt x="18640132" y="18640132"/>
                </a:lnTo>
                <a:lnTo>
                  <a:pt x="0" y="18640132"/>
                </a:lnTo>
                <a:lnTo>
                  <a:pt x="0" y="0"/>
                </a:lnTo>
                <a:close/>
              </a:path>
            </a:pathLst>
          </a:custGeom>
          <a:blipFill>
            <a:blip r:embed="rId4">
              <a:alphaModFix amt="68000"/>
            </a:blip>
            <a:stretch>
              <a:fillRect/>
            </a:stretch>
          </a:blipFill>
        </p:spPr>
      </p:sp>
      <p:sp>
        <p:nvSpPr>
          <p:cNvPr id="4" name="Freeform 4"/>
          <p:cNvSpPr/>
          <p:nvPr/>
        </p:nvSpPr>
        <p:spPr>
          <a:xfrm>
            <a:off x="13236334" y="0"/>
            <a:ext cx="5227732" cy="4517632"/>
          </a:xfrm>
          <a:custGeom>
            <a:avLst/>
            <a:gdLst/>
            <a:ahLst/>
            <a:cxnLst/>
            <a:rect l="l" t="t" r="r" b="b"/>
            <a:pathLst>
              <a:path w="5227732" h="4517632">
                <a:moveTo>
                  <a:pt x="0" y="0"/>
                </a:moveTo>
                <a:lnTo>
                  <a:pt x="5227732" y="0"/>
                </a:lnTo>
                <a:lnTo>
                  <a:pt x="5227732" y="4517632"/>
                </a:lnTo>
                <a:lnTo>
                  <a:pt x="0" y="4517632"/>
                </a:lnTo>
                <a:lnTo>
                  <a:pt x="0" y="0"/>
                </a:lnTo>
                <a:close/>
              </a:path>
            </a:pathLst>
          </a:custGeom>
          <a:blipFill>
            <a:blip r:embed="rId5">
              <a:alphaModFix amt="62000"/>
            </a:blip>
            <a:stretch>
              <a:fillRect/>
            </a:stretch>
          </a:blipFill>
        </p:spPr>
      </p:sp>
      <p:sp>
        <p:nvSpPr>
          <p:cNvPr id="5" name="Freeform 5"/>
          <p:cNvSpPr/>
          <p:nvPr/>
        </p:nvSpPr>
        <p:spPr>
          <a:xfrm flipH="1" flipV="1">
            <a:off x="-176066" y="7052411"/>
            <a:ext cx="4008818" cy="3464287"/>
          </a:xfrm>
          <a:custGeom>
            <a:avLst/>
            <a:gdLst/>
            <a:ahLst/>
            <a:cxnLst/>
            <a:rect l="l" t="t" r="r" b="b"/>
            <a:pathLst>
              <a:path w="4008818" h="3464287">
                <a:moveTo>
                  <a:pt x="4008818" y="3464287"/>
                </a:moveTo>
                <a:lnTo>
                  <a:pt x="0" y="3464287"/>
                </a:lnTo>
                <a:lnTo>
                  <a:pt x="0" y="0"/>
                </a:lnTo>
                <a:lnTo>
                  <a:pt x="4008818" y="0"/>
                </a:lnTo>
                <a:lnTo>
                  <a:pt x="4008818" y="3464287"/>
                </a:lnTo>
                <a:close/>
              </a:path>
            </a:pathLst>
          </a:custGeom>
          <a:blipFill>
            <a:blip r:embed="rId5">
              <a:alphaModFix amt="62000"/>
            </a:blip>
            <a:stretch>
              <a:fillRect/>
            </a:stretch>
          </a:blipFill>
        </p:spPr>
      </p:sp>
      <p:sp>
        <p:nvSpPr>
          <p:cNvPr id="6" name="Freeform 6"/>
          <p:cNvSpPr/>
          <p:nvPr/>
        </p:nvSpPr>
        <p:spPr>
          <a:xfrm flipH="1" flipV="1">
            <a:off x="14535190" y="7778549"/>
            <a:ext cx="5448219" cy="5016902"/>
          </a:xfrm>
          <a:custGeom>
            <a:avLst/>
            <a:gdLst/>
            <a:ahLst/>
            <a:cxnLst/>
            <a:rect l="l" t="t" r="r" b="b"/>
            <a:pathLst>
              <a:path w="5448219" h="5016902">
                <a:moveTo>
                  <a:pt x="5448220" y="5016902"/>
                </a:moveTo>
                <a:lnTo>
                  <a:pt x="0" y="5016902"/>
                </a:lnTo>
                <a:lnTo>
                  <a:pt x="0" y="0"/>
                </a:lnTo>
                <a:lnTo>
                  <a:pt x="5448220" y="0"/>
                </a:lnTo>
                <a:lnTo>
                  <a:pt x="5448220" y="5016902"/>
                </a:lnTo>
                <a:close/>
              </a:path>
            </a:pathLst>
          </a:custGeom>
          <a:blipFill>
            <a:blip r:embed="rId2">
              <a:alphaModFix amt="19999"/>
              <a:extLst>
                <a:ext uri="{96DAC541-7B7A-43D3-8B79-37D633B846F1}">
                  <asvg:svgBlip xmlns:asvg="http://schemas.microsoft.com/office/drawing/2016/SVG/main" r:embed="rId3"/>
                </a:ext>
              </a:extLst>
            </a:blip>
            <a:stretch>
              <a:fillRect/>
            </a:stretch>
          </a:blipFill>
        </p:spPr>
      </p:sp>
      <p:sp>
        <p:nvSpPr>
          <p:cNvPr id="7" name="TextBox 7"/>
          <p:cNvSpPr txBox="1"/>
          <p:nvPr/>
        </p:nvSpPr>
        <p:spPr>
          <a:xfrm>
            <a:off x="2428401" y="277890"/>
            <a:ext cx="14338184" cy="1980926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ctr">
              <a:lnSpc>
                <a:spcPts val="14597"/>
              </a:lnSpc>
            </a:pPr>
            <a:r>
              <a:rPr lang="en-US" sz="10426">
                <a:solidFill>
                  <a:srgbClr val="141619"/>
                </a:solidFill>
                <a:latin typeface="Kabel"/>
                <a:ea typeface="Kabel"/>
                <a:cs typeface="Kabel"/>
                <a:sym typeface="Kabel"/>
              </a:rPr>
              <a:t>Behaviour Policy and Rewards </a:t>
            </a:r>
          </a:p>
        </p:txBody>
      </p:sp>
      <p:sp>
        <p:nvSpPr>
          <p:cNvPr id="8" name="Freeform 8"/>
          <p:cNvSpPr/>
          <p:nvPr/>
        </p:nvSpPr>
        <p:spPr>
          <a:xfrm flipH="1">
            <a:off x="16169952" y="7052411"/>
            <a:ext cx="2032798" cy="3045731"/>
          </a:xfrm>
          <a:custGeom>
            <a:avLst/>
            <a:gdLst/>
            <a:ahLst/>
            <a:cxnLst/>
            <a:rect l="l" t="t" r="r" b="b"/>
            <a:pathLst>
              <a:path w="2032798" h="3045731">
                <a:moveTo>
                  <a:pt x="2032798" y="0"/>
                </a:moveTo>
                <a:lnTo>
                  <a:pt x="0" y="0"/>
                </a:lnTo>
                <a:lnTo>
                  <a:pt x="0" y="3045731"/>
                </a:lnTo>
                <a:lnTo>
                  <a:pt x="2032798" y="3045731"/>
                </a:lnTo>
                <a:lnTo>
                  <a:pt x="2032798" y="0"/>
                </a:lnTo>
                <a:close/>
              </a:path>
            </a:pathLst>
          </a:custGeom>
          <a:blipFill>
            <a:blip r:embed="rId6"/>
            <a:stretch>
              <a:fillRect b="-16799"/>
            </a:stretch>
          </a:blipFill>
        </p:spPr>
      </p:sp>
      <p:sp>
        <p:nvSpPr>
          <p:cNvPr id="9" name="TextBox 9"/>
          <p:cNvSpPr txBox="1"/>
          <p:nvPr/>
        </p:nvSpPr>
        <p:spPr>
          <a:xfrm>
            <a:off x="0" y="857250"/>
            <a:ext cx="18288000" cy="7088441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l">
              <a:lnSpc>
                <a:spcPts val="6198"/>
              </a:lnSpc>
              <a:spcBef>
                <a:spcPct val="0"/>
              </a:spcBef>
            </a:pPr>
            <a:endParaRPr/>
          </a:p>
          <a:p>
            <a:pPr algn="l">
              <a:lnSpc>
                <a:spcPts val="6198"/>
              </a:lnSpc>
              <a:spcBef>
                <a:spcPct val="0"/>
              </a:spcBef>
            </a:pPr>
            <a:r>
              <a:rPr lang="en-US" sz="4427">
                <a:solidFill>
                  <a:srgbClr val="141619"/>
                </a:solidFill>
                <a:latin typeface="Kabel"/>
                <a:ea typeface="Kabel"/>
                <a:cs typeface="Kabel"/>
                <a:sym typeface="Kabel"/>
              </a:rPr>
              <a:t> </a:t>
            </a:r>
          </a:p>
          <a:p>
            <a:pPr algn="l">
              <a:lnSpc>
                <a:spcPts val="6198"/>
              </a:lnSpc>
              <a:spcBef>
                <a:spcPct val="0"/>
              </a:spcBef>
            </a:pPr>
            <a:r>
              <a:rPr lang="en-US" sz="4427">
                <a:solidFill>
                  <a:srgbClr val="141619"/>
                </a:solidFill>
                <a:latin typeface="Kabel"/>
                <a:ea typeface="Kabel"/>
                <a:cs typeface="Kabel"/>
                <a:sym typeface="Kabel"/>
              </a:rPr>
              <a:t>Our behaviour policy is based strongly on pupils being rewarded for behaving in an appropriate manner. </a:t>
            </a:r>
          </a:p>
          <a:p>
            <a:pPr algn="l">
              <a:lnSpc>
                <a:spcPts val="6198"/>
              </a:lnSpc>
              <a:spcBef>
                <a:spcPct val="0"/>
              </a:spcBef>
            </a:pPr>
            <a:r>
              <a:rPr lang="en-US" sz="4427">
                <a:solidFill>
                  <a:srgbClr val="141619"/>
                </a:solidFill>
                <a:latin typeface="Kabel"/>
                <a:ea typeface="Kabel"/>
                <a:cs typeface="Kabel"/>
                <a:sym typeface="Kabel"/>
              </a:rPr>
              <a:t>•Each class follows a sunshine/ rainbow behaviour model, which is visually displayed in each room. </a:t>
            </a:r>
          </a:p>
          <a:p>
            <a:pPr algn="l">
              <a:lnSpc>
                <a:spcPts val="6198"/>
              </a:lnSpc>
              <a:spcBef>
                <a:spcPct val="0"/>
              </a:spcBef>
            </a:pPr>
            <a:r>
              <a:rPr lang="en-US" sz="4427">
                <a:solidFill>
                  <a:srgbClr val="141619"/>
                </a:solidFill>
                <a:latin typeface="Kabel"/>
                <a:ea typeface="Kabel"/>
                <a:cs typeface="Kabel"/>
                <a:sym typeface="Kabel"/>
              </a:rPr>
              <a:t>•All children start the day on the sunshine with the possibility of moving to a rainbow for exceptional behaviours or a cloud for wrong choices. </a:t>
            </a:r>
          </a:p>
          <a:p>
            <a:pPr algn="l">
              <a:lnSpc>
                <a:spcPts val="6198"/>
              </a:lnSpc>
              <a:spcBef>
                <a:spcPct val="0"/>
              </a:spcBef>
            </a:pPr>
            <a:r>
              <a:rPr lang="en-US" sz="4427">
                <a:solidFill>
                  <a:srgbClr val="141619"/>
                </a:solidFill>
                <a:latin typeface="Kabel"/>
                <a:ea typeface="Kabel"/>
                <a:cs typeface="Kabel"/>
                <a:sym typeface="Kabel"/>
              </a:rPr>
              <a:t>•In Key Stage 2, children have the green space for exceptional and the grey for reflection. </a:t>
            </a:r>
          </a:p>
        </p:txBody>
      </p:sp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Freeform 2"/>
          <p:cNvSpPr/>
          <p:nvPr/>
        </p:nvSpPr>
        <p:spPr>
          <a:xfrm>
            <a:off x="-798976" y="-1112126"/>
            <a:ext cx="5448219" cy="5016902"/>
          </a:xfrm>
          <a:custGeom>
            <a:avLst/>
            <a:gdLst/>
            <a:ahLst/>
            <a:cxnLst/>
            <a:rect l="l" t="t" r="r" b="b"/>
            <a:pathLst>
              <a:path w="5448219" h="5016902">
                <a:moveTo>
                  <a:pt x="0" y="0"/>
                </a:moveTo>
                <a:lnTo>
                  <a:pt x="5448220" y="0"/>
                </a:lnTo>
                <a:lnTo>
                  <a:pt x="5448220" y="5016902"/>
                </a:lnTo>
                <a:lnTo>
                  <a:pt x="0" y="5016902"/>
                </a:lnTo>
                <a:lnTo>
                  <a:pt x="0" y="0"/>
                </a:lnTo>
                <a:close/>
              </a:path>
            </a:pathLst>
          </a:custGeom>
          <a:blipFill>
            <a:blip r:embed="rId2">
              <a:alphaModFix amt="48000"/>
              <a:extLst>
                <a:ext uri="{96DAC541-7B7A-43D3-8B79-37D633B846F1}">
                  <asvg:svgBlip xmlns:asvg="http://schemas.microsoft.com/office/drawing/2016/SVG/main" r:embed="rId3"/>
                </a:ext>
              </a:extLst>
            </a:blip>
            <a:stretch>
              <a:fillRect/>
            </a:stretch>
          </a:blipFill>
        </p:spPr>
      </p:sp>
      <p:sp>
        <p:nvSpPr>
          <p:cNvPr id="3" name="Freeform 3"/>
          <p:cNvSpPr/>
          <p:nvPr/>
        </p:nvSpPr>
        <p:spPr>
          <a:xfrm>
            <a:off x="-176066" y="-3525521"/>
            <a:ext cx="18640132" cy="18640132"/>
          </a:xfrm>
          <a:custGeom>
            <a:avLst/>
            <a:gdLst/>
            <a:ahLst/>
            <a:cxnLst/>
            <a:rect l="l" t="t" r="r" b="b"/>
            <a:pathLst>
              <a:path w="18640132" h="18640132">
                <a:moveTo>
                  <a:pt x="0" y="0"/>
                </a:moveTo>
                <a:lnTo>
                  <a:pt x="18640132" y="0"/>
                </a:lnTo>
                <a:lnTo>
                  <a:pt x="18640132" y="18640132"/>
                </a:lnTo>
                <a:lnTo>
                  <a:pt x="0" y="18640132"/>
                </a:lnTo>
                <a:lnTo>
                  <a:pt x="0" y="0"/>
                </a:lnTo>
                <a:close/>
              </a:path>
            </a:pathLst>
          </a:custGeom>
          <a:blipFill>
            <a:blip r:embed="rId4">
              <a:alphaModFix amt="68000"/>
            </a:blip>
            <a:stretch>
              <a:fillRect/>
            </a:stretch>
          </a:blipFill>
        </p:spPr>
      </p:sp>
      <p:sp>
        <p:nvSpPr>
          <p:cNvPr id="4" name="Freeform 4"/>
          <p:cNvSpPr/>
          <p:nvPr/>
        </p:nvSpPr>
        <p:spPr>
          <a:xfrm>
            <a:off x="13236334" y="0"/>
            <a:ext cx="5227732" cy="4517632"/>
          </a:xfrm>
          <a:custGeom>
            <a:avLst/>
            <a:gdLst/>
            <a:ahLst/>
            <a:cxnLst/>
            <a:rect l="l" t="t" r="r" b="b"/>
            <a:pathLst>
              <a:path w="5227732" h="4517632">
                <a:moveTo>
                  <a:pt x="0" y="0"/>
                </a:moveTo>
                <a:lnTo>
                  <a:pt x="5227732" y="0"/>
                </a:lnTo>
                <a:lnTo>
                  <a:pt x="5227732" y="4517632"/>
                </a:lnTo>
                <a:lnTo>
                  <a:pt x="0" y="4517632"/>
                </a:lnTo>
                <a:lnTo>
                  <a:pt x="0" y="0"/>
                </a:lnTo>
                <a:close/>
              </a:path>
            </a:pathLst>
          </a:custGeom>
          <a:blipFill>
            <a:blip r:embed="rId5">
              <a:alphaModFix amt="62000"/>
            </a:blip>
            <a:stretch>
              <a:fillRect/>
            </a:stretch>
          </a:blipFill>
        </p:spPr>
      </p:sp>
      <p:sp>
        <p:nvSpPr>
          <p:cNvPr id="5" name="Freeform 5"/>
          <p:cNvSpPr/>
          <p:nvPr/>
        </p:nvSpPr>
        <p:spPr>
          <a:xfrm flipH="1" flipV="1">
            <a:off x="-176066" y="5999066"/>
            <a:ext cx="5227732" cy="4517632"/>
          </a:xfrm>
          <a:custGeom>
            <a:avLst/>
            <a:gdLst/>
            <a:ahLst/>
            <a:cxnLst/>
            <a:rect l="l" t="t" r="r" b="b"/>
            <a:pathLst>
              <a:path w="5227732" h="4517632">
                <a:moveTo>
                  <a:pt x="5227732" y="4517632"/>
                </a:moveTo>
                <a:lnTo>
                  <a:pt x="0" y="4517632"/>
                </a:lnTo>
                <a:lnTo>
                  <a:pt x="0" y="0"/>
                </a:lnTo>
                <a:lnTo>
                  <a:pt x="5227732" y="0"/>
                </a:lnTo>
                <a:lnTo>
                  <a:pt x="5227732" y="4517632"/>
                </a:lnTo>
                <a:close/>
              </a:path>
            </a:pathLst>
          </a:custGeom>
          <a:blipFill>
            <a:blip r:embed="rId5">
              <a:alphaModFix amt="62000"/>
            </a:blip>
            <a:stretch>
              <a:fillRect/>
            </a:stretch>
          </a:blipFill>
        </p:spPr>
      </p:sp>
      <p:sp>
        <p:nvSpPr>
          <p:cNvPr id="6" name="Freeform 6"/>
          <p:cNvSpPr/>
          <p:nvPr/>
        </p:nvSpPr>
        <p:spPr>
          <a:xfrm flipH="1" flipV="1">
            <a:off x="14535190" y="7778549"/>
            <a:ext cx="5448219" cy="5016902"/>
          </a:xfrm>
          <a:custGeom>
            <a:avLst/>
            <a:gdLst/>
            <a:ahLst/>
            <a:cxnLst/>
            <a:rect l="l" t="t" r="r" b="b"/>
            <a:pathLst>
              <a:path w="5448219" h="5016902">
                <a:moveTo>
                  <a:pt x="5448220" y="5016902"/>
                </a:moveTo>
                <a:lnTo>
                  <a:pt x="0" y="5016902"/>
                </a:lnTo>
                <a:lnTo>
                  <a:pt x="0" y="0"/>
                </a:lnTo>
                <a:lnTo>
                  <a:pt x="5448220" y="0"/>
                </a:lnTo>
                <a:lnTo>
                  <a:pt x="5448220" y="5016902"/>
                </a:lnTo>
                <a:close/>
              </a:path>
            </a:pathLst>
          </a:custGeom>
          <a:blipFill>
            <a:blip r:embed="rId2">
              <a:alphaModFix amt="19999"/>
              <a:extLst>
                <a:ext uri="{96DAC541-7B7A-43D3-8B79-37D633B846F1}">
                  <asvg:svgBlip xmlns:asvg="http://schemas.microsoft.com/office/drawing/2016/SVG/main" r:embed="rId3"/>
                </a:ext>
              </a:extLst>
            </a:blip>
            <a:stretch>
              <a:fillRect/>
            </a:stretch>
          </a:blipFill>
        </p:spPr>
      </p:sp>
      <p:sp>
        <p:nvSpPr>
          <p:cNvPr id="7" name="TextBox 7"/>
          <p:cNvSpPr txBox="1"/>
          <p:nvPr/>
        </p:nvSpPr>
        <p:spPr>
          <a:xfrm>
            <a:off x="2619345" y="-172638"/>
            <a:ext cx="13049309" cy="1980926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ctr">
              <a:lnSpc>
                <a:spcPts val="14597"/>
              </a:lnSpc>
            </a:pPr>
            <a:r>
              <a:rPr lang="en-US" sz="10426">
                <a:solidFill>
                  <a:srgbClr val="141619"/>
                </a:solidFill>
                <a:latin typeface="Kabel"/>
                <a:ea typeface="Kabel"/>
                <a:cs typeface="Kabel"/>
                <a:sym typeface="Kabel"/>
              </a:rPr>
              <a:t>Sanction Steps </a:t>
            </a:r>
          </a:p>
        </p:txBody>
      </p:sp>
      <p:sp>
        <p:nvSpPr>
          <p:cNvPr id="8" name="Freeform 8"/>
          <p:cNvSpPr/>
          <p:nvPr/>
        </p:nvSpPr>
        <p:spPr>
          <a:xfrm rot="-1508712">
            <a:off x="-1597702" y="2427488"/>
            <a:ext cx="3667704" cy="3377344"/>
          </a:xfrm>
          <a:custGeom>
            <a:avLst/>
            <a:gdLst/>
            <a:ahLst/>
            <a:cxnLst/>
            <a:rect l="l" t="t" r="r" b="b"/>
            <a:pathLst>
              <a:path w="3667704" h="3377344">
                <a:moveTo>
                  <a:pt x="0" y="0"/>
                </a:moveTo>
                <a:lnTo>
                  <a:pt x="3667705" y="0"/>
                </a:lnTo>
                <a:lnTo>
                  <a:pt x="3667705" y="3377344"/>
                </a:lnTo>
                <a:lnTo>
                  <a:pt x="0" y="3377344"/>
                </a:lnTo>
                <a:lnTo>
                  <a:pt x="0" y="0"/>
                </a:lnTo>
                <a:close/>
              </a:path>
            </a:pathLst>
          </a:custGeom>
          <a:blipFill>
            <a:blip r:embed="rId2">
              <a:alphaModFix amt="19999"/>
              <a:extLst>
                <a:ext uri="{96DAC541-7B7A-43D3-8B79-37D633B846F1}">
                  <asvg:svgBlip xmlns:asvg="http://schemas.microsoft.com/office/drawing/2016/SVG/main" r:embed="rId3"/>
                </a:ext>
              </a:extLst>
            </a:blip>
            <a:stretch>
              <a:fillRect/>
            </a:stretch>
          </a:blipFill>
        </p:spPr>
      </p:sp>
      <p:sp>
        <p:nvSpPr>
          <p:cNvPr id="9" name="Freeform 9"/>
          <p:cNvSpPr/>
          <p:nvPr/>
        </p:nvSpPr>
        <p:spPr>
          <a:xfrm rot="2795569">
            <a:off x="3090933" y="-1922548"/>
            <a:ext cx="3667704" cy="3377344"/>
          </a:xfrm>
          <a:custGeom>
            <a:avLst/>
            <a:gdLst/>
            <a:ahLst/>
            <a:cxnLst/>
            <a:rect l="l" t="t" r="r" b="b"/>
            <a:pathLst>
              <a:path w="3667704" h="3377344">
                <a:moveTo>
                  <a:pt x="0" y="0"/>
                </a:moveTo>
                <a:lnTo>
                  <a:pt x="3667704" y="0"/>
                </a:lnTo>
                <a:lnTo>
                  <a:pt x="3667704" y="3377344"/>
                </a:lnTo>
                <a:lnTo>
                  <a:pt x="0" y="3377344"/>
                </a:lnTo>
                <a:lnTo>
                  <a:pt x="0" y="0"/>
                </a:lnTo>
                <a:close/>
              </a:path>
            </a:pathLst>
          </a:custGeom>
          <a:blipFill>
            <a:blip r:embed="rId2">
              <a:alphaModFix amt="19999"/>
              <a:extLst>
                <a:ext uri="{96DAC541-7B7A-43D3-8B79-37D633B846F1}">
                  <asvg:svgBlip xmlns:asvg="http://schemas.microsoft.com/office/drawing/2016/SVG/main" r:embed="rId3"/>
                </a:ext>
              </a:extLst>
            </a:blip>
            <a:stretch>
              <a:fillRect/>
            </a:stretch>
          </a:blipFill>
        </p:spPr>
      </p:sp>
      <p:sp>
        <p:nvSpPr>
          <p:cNvPr id="10" name="TextBox 10"/>
          <p:cNvSpPr txBox="1"/>
          <p:nvPr/>
        </p:nvSpPr>
        <p:spPr>
          <a:xfrm>
            <a:off x="379359" y="1478851"/>
            <a:ext cx="17908641" cy="7725980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l">
              <a:lnSpc>
                <a:spcPts val="4658"/>
              </a:lnSpc>
              <a:spcBef>
                <a:spcPct val="0"/>
              </a:spcBef>
            </a:pPr>
            <a:r>
              <a:rPr lang="en-US" sz="3327">
                <a:solidFill>
                  <a:srgbClr val="141619"/>
                </a:solidFill>
                <a:latin typeface="Kabel"/>
                <a:ea typeface="Kabel"/>
                <a:cs typeface="Kabel"/>
                <a:sym typeface="Kabel"/>
              </a:rPr>
              <a:t>This shows how the sanctions progress from a low level to the more serious levels of behaviour.</a:t>
            </a:r>
          </a:p>
          <a:p>
            <a:pPr algn="l">
              <a:lnSpc>
                <a:spcPts val="4658"/>
              </a:lnSpc>
              <a:spcBef>
                <a:spcPct val="0"/>
              </a:spcBef>
            </a:pPr>
            <a:r>
              <a:rPr lang="en-US" sz="3327">
                <a:solidFill>
                  <a:srgbClr val="141619"/>
                </a:solidFill>
                <a:latin typeface="Kabel"/>
                <a:ea typeface="Kabel"/>
                <a:cs typeface="Kabel"/>
                <a:sym typeface="Kabel"/>
              </a:rPr>
              <a:t>•Sanction Step 1 - Verbal Warning </a:t>
            </a:r>
          </a:p>
          <a:p>
            <a:pPr algn="l">
              <a:lnSpc>
                <a:spcPts val="4658"/>
              </a:lnSpc>
              <a:spcBef>
                <a:spcPct val="0"/>
              </a:spcBef>
            </a:pPr>
            <a:r>
              <a:rPr lang="en-US" sz="3327">
                <a:solidFill>
                  <a:srgbClr val="141619"/>
                </a:solidFill>
                <a:latin typeface="Kabel"/>
                <a:ea typeface="Kabel"/>
                <a:cs typeface="Kabel"/>
                <a:sym typeface="Kabel"/>
              </a:rPr>
              <a:t>•Sanction Step 2 - Child’s name is moved onto the cloud and recorded. </a:t>
            </a:r>
          </a:p>
          <a:p>
            <a:pPr algn="l">
              <a:lnSpc>
                <a:spcPts val="4658"/>
              </a:lnSpc>
              <a:spcBef>
                <a:spcPct val="0"/>
              </a:spcBef>
            </a:pPr>
            <a:r>
              <a:rPr lang="en-US" sz="3327">
                <a:solidFill>
                  <a:srgbClr val="141619"/>
                </a:solidFill>
                <a:latin typeface="Kabel"/>
                <a:ea typeface="Kabel"/>
                <a:cs typeface="Kabel"/>
                <a:sym typeface="Kabel"/>
              </a:rPr>
              <a:t>•Sanction Step 3 - ‘Time In’ issued. Despite reminders being given, if a child has continued to breach one of the Golden Rules then they will be kept in for break-time/lunch-time and are supervised by the classteacher or Headteacher.</a:t>
            </a:r>
          </a:p>
          <a:p>
            <a:pPr algn="l">
              <a:lnSpc>
                <a:spcPts val="4658"/>
              </a:lnSpc>
              <a:spcBef>
                <a:spcPct val="0"/>
              </a:spcBef>
            </a:pPr>
            <a:r>
              <a:rPr lang="en-US" sz="3327">
                <a:solidFill>
                  <a:srgbClr val="141619"/>
                </a:solidFill>
                <a:latin typeface="Kabel"/>
                <a:ea typeface="Kabel"/>
                <a:cs typeface="Kabel"/>
                <a:sym typeface="Kabel"/>
              </a:rPr>
              <a:t>•Sanction Step 4 - Child is sent to Headteacher for ‘time to reflect’ session at any point throughout the day. </a:t>
            </a:r>
          </a:p>
          <a:p>
            <a:pPr algn="l">
              <a:lnSpc>
                <a:spcPts val="4658"/>
              </a:lnSpc>
              <a:spcBef>
                <a:spcPct val="0"/>
              </a:spcBef>
            </a:pPr>
            <a:r>
              <a:rPr lang="en-US" sz="3327">
                <a:solidFill>
                  <a:srgbClr val="141619"/>
                </a:solidFill>
                <a:latin typeface="Kabel"/>
                <a:ea typeface="Kabel"/>
                <a:cs typeface="Kabel"/>
                <a:sym typeface="Kabel"/>
              </a:rPr>
              <a:t>•Sanction Step 5 - Formal Meeting with Class Teacher, Parent, Child and Headteacher (after three Time In Letters issued).</a:t>
            </a:r>
          </a:p>
          <a:p>
            <a:pPr algn="l">
              <a:lnSpc>
                <a:spcPts val="4658"/>
              </a:lnSpc>
              <a:spcBef>
                <a:spcPct val="0"/>
              </a:spcBef>
            </a:pPr>
            <a:r>
              <a:rPr lang="en-US" sz="3327">
                <a:solidFill>
                  <a:srgbClr val="141619"/>
                </a:solidFill>
                <a:latin typeface="Kabel"/>
                <a:ea typeface="Kabel"/>
                <a:cs typeface="Kabel"/>
                <a:sym typeface="Kabel"/>
              </a:rPr>
              <a:t>•Sanction Step 6 - Fixed Term Exclusion (minimum ½ day including lunchtime) – formal letter issued. Following a thorough investigation by the Senior Leadership Team any severe breech in behaviour including: physical aggression or insulting language/action will result in immediate action to Step 6.</a:t>
            </a:r>
          </a:p>
          <a:p>
            <a:pPr algn="l">
              <a:lnSpc>
                <a:spcPts val="4658"/>
              </a:lnSpc>
              <a:spcBef>
                <a:spcPct val="0"/>
              </a:spcBef>
            </a:pPr>
            <a:r>
              <a:rPr lang="en-US" sz="3327">
                <a:solidFill>
                  <a:srgbClr val="141619"/>
                </a:solidFill>
                <a:latin typeface="Kabel"/>
                <a:ea typeface="Kabel"/>
                <a:cs typeface="Kabel"/>
                <a:sym typeface="Kabel"/>
              </a:rPr>
              <a:t>•Sanction Step 7 - Formal meeting with Governor, Headteacher, Class Teacher, Parents and Child. Formal letter issued by Headteacher. </a:t>
            </a:r>
          </a:p>
          <a:p>
            <a:pPr algn="l">
              <a:lnSpc>
                <a:spcPts val="4658"/>
              </a:lnSpc>
            </a:pPr>
            <a:r>
              <a:rPr lang="en-US" sz="3327" b="1">
                <a:solidFill>
                  <a:srgbClr val="141619"/>
                </a:solidFill>
                <a:latin typeface="Kabel Ultra-Bold"/>
                <a:ea typeface="Kabel Ultra-Bold"/>
                <a:cs typeface="Kabel Ultra-Bold"/>
                <a:sym typeface="Kabel Ultra-Bold"/>
              </a:rPr>
              <a:t>Sanction Step 8 - Permanent Exclusion. </a:t>
            </a:r>
          </a:p>
        </p:txBody>
      </p:sp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Freeform 2"/>
          <p:cNvSpPr/>
          <p:nvPr/>
        </p:nvSpPr>
        <p:spPr>
          <a:xfrm>
            <a:off x="-798976" y="-1112126"/>
            <a:ext cx="5448219" cy="5016902"/>
          </a:xfrm>
          <a:custGeom>
            <a:avLst/>
            <a:gdLst/>
            <a:ahLst/>
            <a:cxnLst/>
            <a:rect l="l" t="t" r="r" b="b"/>
            <a:pathLst>
              <a:path w="5448219" h="5016902">
                <a:moveTo>
                  <a:pt x="0" y="0"/>
                </a:moveTo>
                <a:lnTo>
                  <a:pt x="5448220" y="0"/>
                </a:lnTo>
                <a:lnTo>
                  <a:pt x="5448220" y="5016902"/>
                </a:lnTo>
                <a:lnTo>
                  <a:pt x="0" y="5016902"/>
                </a:lnTo>
                <a:lnTo>
                  <a:pt x="0" y="0"/>
                </a:lnTo>
                <a:close/>
              </a:path>
            </a:pathLst>
          </a:custGeom>
          <a:blipFill>
            <a:blip r:embed="rId2">
              <a:alphaModFix amt="48000"/>
              <a:extLst>
                <a:ext uri="{96DAC541-7B7A-43D3-8B79-37D633B846F1}">
                  <asvg:svgBlip xmlns:asvg="http://schemas.microsoft.com/office/drawing/2016/SVG/main" r:embed="rId3"/>
                </a:ext>
              </a:extLst>
            </a:blip>
            <a:stretch>
              <a:fillRect/>
            </a:stretch>
          </a:blipFill>
        </p:spPr>
      </p:sp>
      <p:sp>
        <p:nvSpPr>
          <p:cNvPr id="3" name="Freeform 3"/>
          <p:cNvSpPr/>
          <p:nvPr/>
        </p:nvSpPr>
        <p:spPr>
          <a:xfrm>
            <a:off x="-176066" y="-3525521"/>
            <a:ext cx="18640132" cy="18640132"/>
          </a:xfrm>
          <a:custGeom>
            <a:avLst/>
            <a:gdLst/>
            <a:ahLst/>
            <a:cxnLst/>
            <a:rect l="l" t="t" r="r" b="b"/>
            <a:pathLst>
              <a:path w="18640132" h="18640132">
                <a:moveTo>
                  <a:pt x="0" y="0"/>
                </a:moveTo>
                <a:lnTo>
                  <a:pt x="18640132" y="0"/>
                </a:lnTo>
                <a:lnTo>
                  <a:pt x="18640132" y="18640132"/>
                </a:lnTo>
                <a:lnTo>
                  <a:pt x="0" y="18640132"/>
                </a:lnTo>
                <a:lnTo>
                  <a:pt x="0" y="0"/>
                </a:lnTo>
                <a:close/>
              </a:path>
            </a:pathLst>
          </a:custGeom>
          <a:blipFill>
            <a:blip r:embed="rId4">
              <a:alphaModFix amt="68000"/>
            </a:blip>
            <a:stretch>
              <a:fillRect/>
            </a:stretch>
          </a:blipFill>
        </p:spPr>
      </p:sp>
      <p:sp>
        <p:nvSpPr>
          <p:cNvPr id="4" name="Freeform 4"/>
          <p:cNvSpPr/>
          <p:nvPr/>
        </p:nvSpPr>
        <p:spPr>
          <a:xfrm>
            <a:off x="13236334" y="0"/>
            <a:ext cx="5227732" cy="4517632"/>
          </a:xfrm>
          <a:custGeom>
            <a:avLst/>
            <a:gdLst/>
            <a:ahLst/>
            <a:cxnLst/>
            <a:rect l="l" t="t" r="r" b="b"/>
            <a:pathLst>
              <a:path w="5227732" h="4517632">
                <a:moveTo>
                  <a:pt x="0" y="0"/>
                </a:moveTo>
                <a:lnTo>
                  <a:pt x="5227732" y="0"/>
                </a:lnTo>
                <a:lnTo>
                  <a:pt x="5227732" y="4517632"/>
                </a:lnTo>
                <a:lnTo>
                  <a:pt x="0" y="4517632"/>
                </a:lnTo>
                <a:lnTo>
                  <a:pt x="0" y="0"/>
                </a:lnTo>
                <a:close/>
              </a:path>
            </a:pathLst>
          </a:custGeom>
          <a:blipFill>
            <a:blip r:embed="rId5">
              <a:alphaModFix amt="62000"/>
            </a:blip>
            <a:stretch>
              <a:fillRect/>
            </a:stretch>
          </a:blipFill>
        </p:spPr>
      </p:sp>
      <p:sp>
        <p:nvSpPr>
          <p:cNvPr id="5" name="Freeform 5"/>
          <p:cNvSpPr/>
          <p:nvPr/>
        </p:nvSpPr>
        <p:spPr>
          <a:xfrm flipH="1" flipV="1">
            <a:off x="-176066" y="5999066"/>
            <a:ext cx="5227732" cy="4517632"/>
          </a:xfrm>
          <a:custGeom>
            <a:avLst/>
            <a:gdLst/>
            <a:ahLst/>
            <a:cxnLst/>
            <a:rect l="l" t="t" r="r" b="b"/>
            <a:pathLst>
              <a:path w="5227732" h="4517632">
                <a:moveTo>
                  <a:pt x="5227732" y="4517632"/>
                </a:moveTo>
                <a:lnTo>
                  <a:pt x="0" y="4517632"/>
                </a:lnTo>
                <a:lnTo>
                  <a:pt x="0" y="0"/>
                </a:lnTo>
                <a:lnTo>
                  <a:pt x="5227732" y="0"/>
                </a:lnTo>
                <a:lnTo>
                  <a:pt x="5227732" y="4517632"/>
                </a:lnTo>
                <a:close/>
              </a:path>
            </a:pathLst>
          </a:custGeom>
          <a:blipFill>
            <a:blip r:embed="rId5">
              <a:alphaModFix amt="62000"/>
            </a:blip>
            <a:stretch>
              <a:fillRect/>
            </a:stretch>
          </a:blipFill>
        </p:spPr>
      </p:sp>
      <p:sp>
        <p:nvSpPr>
          <p:cNvPr id="6" name="Freeform 6"/>
          <p:cNvSpPr/>
          <p:nvPr/>
        </p:nvSpPr>
        <p:spPr>
          <a:xfrm flipH="1" flipV="1">
            <a:off x="14535190" y="7778549"/>
            <a:ext cx="5448219" cy="5016902"/>
          </a:xfrm>
          <a:custGeom>
            <a:avLst/>
            <a:gdLst/>
            <a:ahLst/>
            <a:cxnLst/>
            <a:rect l="l" t="t" r="r" b="b"/>
            <a:pathLst>
              <a:path w="5448219" h="5016902">
                <a:moveTo>
                  <a:pt x="5448220" y="5016902"/>
                </a:moveTo>
                <a:lnTo>
                  <a:pt x="0" y="5016902"/>
                </a:lnTo>
                <a:lnTo>
                  <a:pt x="0" y="0"/>
                </a:lnTo>
                <a:lnTo>
                  <a:pt x="5448220" y="0"/>
                </a:lnTo>
                <a:lnTo>
                  <a:pt x="5448220" y="5016902"/>
                </a:lnTo>
                <a:close/>
              </a:path>
            </a:pathLst>
          </a:custGeom>
          <a:blipFill>
            <a:blip r:embed="rId2">
              <a:alphaModFix amt="19999"/>
              <a:extLst>
                <a:ext uri="{96DAC541-7B7A-43D3-8B79-37D633B846F1}">
                  <asvg:svgBlip xmlns:asvg="http://schemas.microsoft.com/office/drawing/2016/SVG/main" r:embed="rId3"/>
                </a:ext>
              </a:extLst>
            </a:blip>
            <a:stretch>
              <a:fillRect/>
            </a:stretch>
          </a:blipFill>
        </p:spPr>
      </p:sp>
      <p:sp>
        <p:nvSpPr>
          <p:cNvPr id="7" name="Freeform 7"/>
          <p:cNvSpPr/>
          <p:nvPr/>
        </p:nvSpPr>
        <p:spPr>
          <a:xfrm>
            <a:off x="5881138" y="1894837"/>
            <a:ext cx="6525725" cy="8208459"/>
          </a:xfrm>
          <a:custGeom>
            <a:avLst/>
            <a:gdLst/>
            <a:ahLst/>
            <a:cxnLst/>
            <a:rect l="l" t="t" r="r" b="b"/>
            <a:pathLst>
              <a:path w="6525725" h="8208459">
                <a:moveTo>
                  <a:pt x="0" y="0"/>
                </a:moveTo>
                <a:lnTo>
                  <a:pt x="6525724" y="0"/>
                </a:lnTo>
                <a:lnTo>
                  <a:pt x="6525724" y="8208459"/>
                </a:lnTo>
                <a:lnTo>
                  <a:pt x="0" y="8208459"/>
                </a:lnTo>
                <a:lnTo>
                  <a:pt x="0" y="0"/>
                </a:lnTo>
                <a:close/>
              </a:path>
            </a:pathLst>
          </a:custGeom>
          <a:blipFill>
            <a:blip r:embed="rId6"/>
            <a:stretch>
              <a:fillRect/>
            </a:stretch>
          </a:blipFill>
        </p:spPr>
      </p:sp>
      <p:sp>
        <p:nvSpPr>
          <p:cNvPr id="8" name="TextBox 8"/>
          <p:cNvSpPr txBox="1"/>
          <p:nvPr/>
        </p:nvSpPr>
        <p:spPr>
          <a:xfrm>
            <a:off x="2800891" y="539423"/>
            <a:ext cx="13049309" cy="1428055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ctr">
              <a:lnSpc>
                <a:spcPts val="10538"/>
              </a:lnSpc>
            </a:pPr>
            <a:r>
              <a:rPr lang="en-US" sz="7527">
                <a:solidFill>
                  <a:srgbClr val="141619"/>
                </a:solidFill>
                <a:latin typeface="Kabel"/>
                <a:ea typeface="Kabel"/>
                <a:cs typeface="Kabel"/>
                <a:sym typeface="Kabel"/>
              </a:rPr>
              <a:t>Marking Policy- Book Look Information </a:t>
            </a:r>
          </a:p>
        </p:txBody>
      </p:sp>
      <p:sp>
        <p:nvSpPr>
          <p:cNvPr id="9" name="Freeform 9"/>
          <p:cNvSpPr/>
          <p:nvPr/>
        </p:nvSpPr>
        <p:spPr>
          <a:xfrm flipH="1">
            <a:off x="15591736" y="5794545"/>
            <a:ext cx="2872330" cy="4303598"/>
          </a:xfrm>
          <a:custGeom>
            <a:avLst/>
            <a:gdLst/>
            <a:ahLst/>
            <a:cxnLst/>
            <a:rect l="l" t="t" r="r" b="b"/>
            <a:pathLst>
              <a:path w="2872330" h="4303598">
                <a:moveTo>
                  <a:pt x="2872330" y="0"/>
                </a:moveTo>
                <a:lnTo>
                  <a:pt x="0" y="0"/>
                </a:lnTo>
                <a:lnTo>
                  <a:pt x="0" y="4303597"/>
                </a:lnTo>
                <a:lnTo>
                  <a:pt x="2872330" y="4303597"/>
                </a:lnTo>
                <a:lnTo>
                  <a:pt x="2872330" y="0"/>
                </a:lnTo>
                <a:close/>
              </a:path>
            </a:pathLst>
          </a:custGeom>
          <a:blipFill>
            <a:blip r:embed="rId7"/>
            <a:stretch>
              <a:fillRect b="-16799"/>
            </a:stretch>
          </a:blipFill>
        </p:spPr>
      </p:sp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Freeform 2"/>
          <p:cNvSpPr/>
          <p:nvPr/>
        </p:nvSpPr>
        <p:spPr>
          <a:xfrm>
            <a:off x="-798976" y="-1112126"/>
            <a:ext cx="5448219" cy="5016902"/>
          </a:xfrm>
          <a:custGeom>
            <a:avLst/>
            <a:gdLst/>
            <a:ahLst/>
            <a:cxnLst/>
            <a:rect l="l" t="t" r="r" b="b"/>
            <a:pathLst>
              <a:path w="5448219" h="5016902">
                <a:moveTo>
                  <a:pt x="0" y="0"/>
                </a:moveTo>
                <a:lnTo>
                  <a:pt x="5448220" y="0"/>
                </a:lnTo>
                <a:lnTo>
                  <a:pt x="5448220" y="5016902"/>
                </a:lnTo>
                <a:lnTo>
                  <a:pt x="0" y="5016902"/>
                </a:lnTo>
                <a:lnTo>
                  <a:pt x="0" y="0"/>
                </a:lnTo>
                <a:close/>
              </a:path>
            </a:pathLst>
          </a:custGeom>
          <a:blipFill>
            <a:blip r:embed="rId2">
              <a:alphaModFix amt="48000"/>
              <a:extLst>
                <a:ext uri="{96DAC541-7B7A-43D3-8B79-37D633B846F1}">
                  <asvg:svgBlip xmlns:asvg="http://schemas.microsoft.com/office/drawing/2016/SVG/main" r:embed="rId3"/>
                </a:ext>
              </a:extLst>
            </a:blip>
            <a:stretch>
              <a:fillRect/>
            </a:stretch>
          </a:blipFill>
        </p:spPr>
      </p:sp>
      <p:sp>
        <p:nvSpPr>
          <p:cNvPr id="3" name="Freeform 3"/>
          <p:cNvSpPr/>
          <p:nvPr/>
        </p:nvSpPr>
        <p:spPr>
          <a:xfrm>
            <a:off x="-176066" y="-3525521"/>
            <a:ext cx="18640132" cy="18640132"/>
          </a:xfrm>
          <a:custGeom>
            <a:avLst/>
            <a:gdLst/>
            <a:ahLst/>
            <a:cxnLst/>
            <a:rect l="l" t="t" r="r" b="b"/>
            <a:pathLst>
              <a:path w="18640132" h="18640132">
                <a:moveTo>
                  <a:pt x="0" y="0"/>
                </a:moveTo>
                <a:lnTo>
                  <a:pt x="18640132" y="0"/>
                </a:lnTo>
                <a:lnTo>
                  <a:pt x="18640132" y="18640132"/>
                </a:lnTo>
                <a:lnTo>
                  <a:pt x="0" y="18640132"/>
                </a:lnTo>
                <a:lnTo>
                  <a:pt x="0" y="0"/>
                </a:lnTo>
                <a:close/>
              </a:path>
            </a:pathLst>
          </a:custGeom>
          <a:blipFill>
            <a:blip r:embed="rId4">
              <a:alphaModFix amt="68000"/>
            </a:blip>
            <a:stretch>
              <a:fillRect/>
            </a:stretch>
          </a:blipFill>
        </p:spPr>
      </p:sp>
      <p:sp>
        <p:nvSpPr>
          <p:cNvPr id="4" name="Freeform 4"/>
          <p:cNvSpPr/>
          <p:nvPr/>
        </p:nvSpPr>
        <p:spPr>
          <a:xfrm>
            <a:off x="13236334" y="0"/>
            <a:ext cx="5227732" cy="4517632"/>
          </a:xfrm>
          <a:custGeom>
            <a:avLst/>
            <a:gdLst/>
            <a:ahLst/>
            <a:cxnLst/>
            <a:rect l="l" t="t" r="r" b="b"/>
            <a:pathLst>
              <a:path w="5227732" h="4517632">
                <a:moveTo>
                  <a:pt x="0" y="0"/>
                </a:moveTo>
                <a:lnTo>
                  <a:pt x="5227732" y="0"/>
                </a:lnTo>
                <a:lnTo>
                  <a:pt x="5227732" y="4517632"/>
                </a:lnTo>
                <a:lnTo>
                  <a:pt x="0" y="4517632"/>
                </a:lnTo>
                <a:lnTo>
                  <a:pt x="0" y="0"/>
                </a:lnTo>
                <a:close/>
              </a:path>
            </a:pathLst>
          </a:custGeom>
          <a:blipFill>
            <a:blip r:embed="rId5">
              <a:alphaModFix amt="62000"/>
            </a:blip>
            <a:stretch>
              <a:fillRect/>
            </a:stretch>
          </a:blipFill>
        </p:spPr>
      </p:sp>
      <p:sp>
        <p:nvSpPr>
          <p:cNvPr id="5" name="Freeform 5"/>
          <p:cNvSpPr/>
          <p:nvPr/>
        </p:nvSpPr>
        <p:spPr>
          <a:xfrm flipH="1" flipV="1">
            <a:off x="-176066" y="6476183"/>
            <a:ext cx="4675620" cy="4040515"/>
          </a:xfrm>
          <a:custGeom>
            <a:avLst/>
            <a:gdLst/>
            <a:ahLst/>
            <a:cxnLst/>
            <a:rect l="l" t="t" r="r" b="b"/>
            <a:pathLst>
              <a:path w="4675620" h="4040515">
                <a:moveTo>
                  <a:pt x="4675620" y="4040515"/>
                </a:moveTo>
                <a:lnTo>
                  <a:pt x="0" y="4040515"/>
                </a:lnTo>
                <a:lnTo>
                  <a:pt x="0" y="0"/>
                </a:lnTo>
                <a:lnTo>
                  <a:pt x="4675620" y="0"/>
                </a:lnTo>
                <a:lnTo>
                  <a:pt x="4675620" y="4040515"/>
                </a:lnTo>
                <a:close/>
              </a:path>
            </a:pathLst>
          </a:custGeom>
          <a:blipFill>
            <a:blip r:embed="rId5">
              <a:alphaModFix amt="62000"/>
            </a:blip>
            <a:stretch>
              <a:fillRect/>
            </a:stretch>
          </a:blipFill>
        </p:spPr>
      </p:sp>
      <p:sp>
        <p:nvSpPr>
          <p:cNvPr id="6" name="Freeform 6"/>
          <p:cNvSpPr/>
          <p:nvPr/>
        </p:nvSpPr>
        <p:spPr>
          <a:xfrm flipH="1" flipV="1">
            <a:off x="14535190" y="7778549"/>
            <a:ext cx="5448219" cy="5016902"/>
          </a:xfrm>
          <a:custGeom>
            <a:avLst/>
            <a:gdLst/>
            <a:ahLst/>
            <a:cxnLst/>
            <a:rect l="l" t="t" r="r" b="b"/>
            <a:pathLst>
              <a:path w="5448219" h="5016902">
                <a:moveTo>
                  <a:pt x="5448220" y="5016902"/>
                </a:moveTo>
                <a:lnTo>
                  <a:pt x="0" y="5016902"/>
                </a:lnTo>
                <a:lnTo>
                  <a:pt x="0" y="0"/>
                </a:lnTo>
                <a:lnTo>
                  <a:pt x="5448220" y="0"/>
                </a:lnTo>
                <a:lnTo>
                  <a:pt x="5448220" y="5016902"/>
                </a:lnTo>
                <a:close/>
              </a:path>
            </a:pathLst>
          </a:custGeom>
          <a:blipFill>
            <a:blip r:embed="rId2">
              <a:alphaModFix amt="19999"/>
              <a:extLst>
                <a:ext uri="{96DAC541-7B7A-43D3-8B79-37D633B846F1}">
                  <asvg:svgBlip xmlns:asvg="http://schemas.microsoft.com/office/drawing/2016/SVG/main" r:embed="rId3"/>
                </a:ext>
              </a:extLst>
            </a:blip>
            <a:stretch>
              <a:fillRect/>
            </a:stretch>
          </a:blipFill>
        </p:spPr>
      </p:sp>
      <p:sp>
        <p:nvSpPr>
          <p:cNvPr id="7" name="Freeform 7"/>
          <p:cNvSpPr/>
          <p:nvPr/>
        </p:nvSpPr>
        <p:spPr>
          <a:xfrm>
            <a:off x="1418067" y="-80274"/>
            <a:ext cx="15451866" cy="10596972"/>
          </a:xfrm>
          <a:custGeom>
            <a:avLst/>
            <a:gdLst/>
            <a:ahLst/>
            <a:cxnLst/>
            <a:rect l="l" t="t" r="r" b="b"/>
            <a:pathLst>
              <a:path w="15451866" h="10596972">
                <a:moveTo>
                  <a:pt x="0" y="0"/>
                </a:moveTo>
                <a:lnTo>
                  <a:pt x="15451866" y="0"/>
                </a:lnTo>
                <a:lnTo>
                  <a:pt x="15451866" y="10596972"/>
                </a:lnTo>
                <a:lnTo>
                  <a:pt x="0" y="10596972"/>
                </a:lnTo>
                <a:lnTo>
                  <a:pt x="0" y="0"/>
                </a:lnTo>
                <a:close/>
              </a:path>
            </a:pathLst>
          </a:custGeom>
          <a:blipFill>
            <a:blip r:embed="rId6"/>
            <a:stretch>
              <a:fillRect l="-22606" t="-9941" r="-22687" b="-9229"/>
            </a:stretch>
          </a:blipFill>
        </p:spPr>
      </p:sp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Freeform 2"/>
          <p:cNvSpPr/>
          <p:nvPr/>
        </p:nvSpPr>
        <p:spPr>
          <a:xfrm>
            <a:off x="-798976" y="-1112126"/>
            <a:ext cx="5448219" cy="5016902"/>
          </a:xfrm>
          <a:custGeom>
            <a:avLst/>
            <a:gdLst/>
            <a:ahLst/>
            <a:cxnLst/>
            <a:rect l="l" t="t" r="r" b="b"/>
            <a:pathLst>
              <a:path w="5448219" h="5016902">
                <a:moveTo>
                  <a:pt x="0" y="0"/>
                </a:moveTo>
                <a:lnTo>
                  <a:pt x="5448220" y="0"/>
                </a:lnTo>
                <a:lnTo>
                  <a:pt x="5448220" y="5016902"/>
                </a:lnTo>
                <a:lnTo>
                  <a:pt x="0" y="5016902"/>
                </a:lnTo>
                <a:lnTo>
                  <a:pt x="0" y="0"/>
                </a:lnTo>
                <a:close/>
              </a:path>
            </a:pathLst>
          </a:custGeom>
          <a:blipFill>
            <a:blip r:embed="rId2">
              <a:alphaModFix amt="48000"/>
              <a:extLst>
                <a:ext uri="{96DAC541-7B7A-43D3-8B79-37D633B846F1}">
                  <asvg:svgBlip xmlns:asvg="http://schemas.microsoft.com/office/drawing/2016/SVG/main" r:embed="rId3"/>
                </a:ext>
              </a:extLst>
            </a:blip>
            <a:stretch>
              <a:fillRect/>
            </a:stretch>
          </a:blipFill>
        </p:spPr>
      </p:sp>
      <p:sp>
        <p:nvSpPr>
          <p:cNvPr id="3" name="Freeform 3"/>
          <p:cNvSpPr/>
          <p:nvPr/>
        </p:nvSpPr>
        <p:spPr>
          <a:xfrm>
            <a:off x="-176066" y="-3525521"/>
            <a:ext cx="18640132" cy="18640132"/>
          </a:xfrm>
          <a:custGeom>
            <a:avLst/>
            <a:gdLst/>
            <a:ahLst/>
            <a:cxnLst/>
            <a:rect l="l" t="t" r="r" b="b"/>
            <a:pathLst>
              <a:path w="18640132" h="18640132">
                <a:moveTo>
                  <a:pt x="0" y="0"/>
                </a:moveTo>
                <a:lnTo>
                  <a:pt x="18640132" y="0"/>
                </a:lnTo>
                <a:lnTo>
                  <a:pt x="18640132" y="18640132"/>
                </a:lnTo>
                <a:lnTo>
                  <a:pt x="0" y="18640132"/>
                </a:lnTo>
                <a:lnTo>
                  <a:pt x="0" y="0"/>
                </a:lnTo>
                <a:close/>
              </a:path>
            </a:pathLst>
          </a:custGeom>
          <a:blipFill>
            <a:blip r:embed="rId4">
              <a:alphaModFix amt="68000"/>
            </a:blip>
            <a:stretch>
              <a:fillRect/>
            </a:stretch>
          </a:blipFill>
        </p:spPr>
      </p:sp>
      <p:sp>
        <p:nvSpPr>
          <p:cNvPr id="4" name="Freeform 4"/>
          <p:cNvSpPr/>
          <p:nvPr/>
        </p:nvSpPr>
        <p:spPr>
          <a:xfrm>
            <a:off x="13236334" y="0"/>
            <a:ext cx="5227732" cy="4517632"/>
          </a:xfrm>
          <a:custGeom>
            <a:avLst/>
            <a:gdLst/>
            <a:ahLst/>
            <a:cxnLst/>
            <a:rect l="l" t="t" r="r" b="b"/>
            <a:pathLst>
              <a:path w="5227732" h="4517632">
                <a:moveTo>
                  <a:pt x="0" y="0"/>
                </a:moveTo>
                <a:lnTo>
                  <a:pt x="5227732" y="0"/>
                </a:lnTo>
                <a:lnTo>
                  <a:pt x="5227732" y="4517632"/>
                </a:lnTo>
                <a:lnTo>
                  <a:pt x="0" y="4517632"/>
                </a:lnTo>
                <a:lnTo>
                  <a:pt x="0" y="0"/>
                </a:lnTo>
                <a:close/>
              </a:path>
            </a:pathLst>
          </a:custGeom>
          <a:blipFill>
            <a:blip r:embed="rId5">
              <a:alphaModFix amt="62000"/>
            </a:blip>
            <a:stretch>
              <a:fillRect/>
            </a:stretch>
          </a:blipFill>
        </p:spPr>
      </p:sp>
      <p:sp>
        <p:nvSpPr>
          <p:cNvPr id="5" name="Freeform 5"/>
          <p:cNvSpPr/>
          <p:nvPr/>
        </p:nvSpPr>
        <p:spPr>
          <a:xfrm flipH="1" flipV="1">
            <a:off x="-176066" y="6476183"/>
            <a:ext cx="4675620" cy="4040515"/>
          </a:xfrm>
          <a:custGeom>
            <a:avLst/>
            <a:gdLst/>
            <a:ahLst/>
            <a:cxnLst/>
            <a:rect l="l" t="t" r="r" b="b"/>
            <a:pathLst>
              <a:path w="4675620" h="4040515">
                <a:moveTo>
                  <a:pt x="4675620" y="4040515"/>
                </a:moveTo>
                <a:lnTo>
                  <a:pt x="0" y="4040515"/>
                </a:lnTo>
                <a:lnTo>
                  <a:pt x="0" y="0"/>
                </a:lnTo>
                <a:lnTo>
                  <a:pt x="4675620" y="0"/>
                </a:lnTo>
                <a:lnTo>
                  <a:pt x="4675620" y="4040515"/>
                </a:lnTo>
                <a:close/>
              </a:path>
            </a:pathLst>
          </a:custGeom>
          <a:blipFill>
            <a:blip r:embed="rId5">
              <a:alphaModFix amt="62000"/>
            </a:blip>
            <a:stretch>
              <a:fillRect/>
            </a:stretch>
          </a:blipFill>
        </p:spPr>
      </p:sp>
      <p:sp>
        <p:nvSpPr>
          <p:cNvPr id="6" name="Freeform 6"/>
          <p:cNvSpPr/>
          <p:nvPr/>
        </p:nvSpPr>
        <p:spPr>
          <a:xfrm flipH="1" flipV="1">
            <a:off x="14535190" y="7778549"/>
            <a:ext cx="5448219" cy="5016902"/>
          </a:xfrm>
          <a:custGeom>
            <a:avLst/>
            <a:gdLst/>
            <a:ahLst/>
            <a:cxnLst/>
            <a:rect l="l" t="t" r="r" b="b"/>
            <a:pathLst>
              <a:path w="5448219" h="5016902">
                <a:moveTo>
                  <a:pt x="5448220" y="5016902"/>
                </a:moveTo>
                <a:lnTo>
                  <a:pt x="0" y="5016902"/>
                </a:lnTo>
                <a:lnTo>
                  <a:pt x="0" y="0"/>
                </a:lnTo>
                <a:lnTo>
                  <a:pt x="5448220" y="0"/>
                </a:lnTo>
                <a:lnTo>
                  <a:pt x="5448220" y="5016902"/>
                </a:lnTo>
                <a:close/>
              </a:path>
            </a:pathLst>
          </a:custGeom>
          <a:blipFill>
            <a:blip r:embed="rId2">
              <a:alphaModFix amt="19999"/>
              <a:extLst>
                <a:ext uri="{96DAC541-7B7A-43D3-8B79-37D633B846F1}">
                  <asvg:svgBlip xmlns:asvg="http://schemas.microsoft.com/office/drawing/2016/SVG/main" r:embed="rId3"/>
                </a:ext>
              </a:extLst>
            </a:blip>
            <a:stretch>
              <a:fillRect/>
            </a:stretch>
          </a:blipFill>
        </p:spPr>
      </p:sp>
      <p:sp>
        <p:nvSpPr>
          <p:cNvPr id="7" name="Freeform 7"/>
          <p:cNvSpPr/>
          <p:nvPr/>
        </p:nvSpPr>
        <p:spPr>
          <a:xfrm>
            <a:off x="2161744" y="1186947"/>
            <a:ext cx="14558196" cy="5880383"/>
          </a:xfrm>
          <a:custGeom>
            <a:avLst/>
            <a:gdLst/>
            <a:ahLst/>
            <a:cxnLst/>
            <a:rect l="l" t="t" r="r" b="b"/>
            <a:pathLst>
              <a:path w="14558196" h="5880383">
                <a:moveTo>
                  <a:pt x="0" y="0"/>
                </a:moveTo>
                <a:lnTo>
                  <a:pt x="14558196" y="0"/>
                </a:lnTo>
                <a:lnTo>
                  <a:pt x="14558196" y="5880383"/>
                </a:lnTo>
                <a:lnTo>
                  <a:pt x="0" y="5880383"/>
                </a:lnTo>
                <a:lnTo>
                  <a:pt x="0" y="0"/>
                </a:lnTo>
                <a:close/>
              </a:path>
            </a:pathLst>
          </a:custGeom>
          <a:blipFill>
            <a:blip r:embed="rId6"/>
            <a:stretch>
              <a:fillRect l="-25888" t="-42611" r="-25241" b="-67851"/>
            </a:stretch>
          </a:blipFill>
        </p:spPr>
      </p:sp>
    </p:spTree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Freeform 2"/>
          <p:cNvSpPr/>
          <p:nvPr/>
        </p:nvSpPr>
        <p:spPr>
          <a:xfrm>
            <a:off x="-798976" y="-1112126"/>
            <a:ext cx="5448219" cy="5016902"/>
          </a:xfrm>
          <a:custGeom>
            <a:avLst/>
            <a:gdLst/>
            <a:ahLst/>
            <a:cxnLst/>
            <a:rect l="l" t="t" r="r" b="b"/>
            <a:pathLst>
              <a:path w="5448219" h="5016902">
                <a:moveTo>
                  <a:pt x="0" y="0"/>
                </a:moveTo>
                <a:lnTo>
                  <a:pt x="5448220" y="0"/>
                </a:lnTo>
                <a:lnTo>
                  <a:pt x="5448220" y="5016902"/>
                </a:lnTo>
                <a:lnTo>
                  <a:pt x="0" y="5016902"/>
                </a:lnTo>
                <a:lnTo>
                  <a:pt x="0" y="0"/>
                </a:lnTo>
                <a:close/>
              </a:path>
            </a:pathLst>
          </a:custGeom>
          <a:blipFill>
            <a:blip r:embed="rId2">
              <a:alphaModFix amt="48000"/>
              <a:extLst>
                <a:ext uri="{96DAC541-7B7A-43D3-8B79-37D633B846F1}">
                  <asvg:svgBlip xmlns:asvg="http://schemas.microsoft.com/office/drawing/2016/SVG/main" r:embed="rId3"/>
                </a:ext>
              </a:extLst>
            </a:blip>
            <a:stretch>
              <a:fillRect/>
            </a:stretch>
          </a:blipFill>
        </p:spPr>
      </p:sp>
      <p:sp>
        <p:nvSpPr>
          <p:cNvPr id="3" name="Freeform 3"/>
          <p:cNvSpPr/>
          <p:nvPr/>
        </p:nvSpPr>
        <p:spPr>
          <a:xfrm>
            <a:off x="-176066" y="-3525521"/>
            <a:ext cx="18640132" cy="18640132"/>
          </a:xfrm>
          <a:custGeom>
            <a:avLst/>
            <a:gdLst/>
            <a:ahLst/>
            <a:cxnLst/>
            <a:rect l="l" t="t" r="r" b="b"/>
            <a:pathLst>
              <a:path w="18640132" h="18640132">
                <a:moveTo>
                  <a:pt x="0" y="0"/>
                </a:moveTo>
                <a:lnTo>
                  <a:pt x="18640132" y="0"/>
                </a:lnTo>
                <a:lnTo>
                  <a:pt x="18640132" y="18640132"/>
                </a:lnTo>
                <a:lnTo>
                  <a:pt x="0" y="18640132"/>
                </a:lnTo>
                <a:lnTo>
                  <a:pt x="0" y="0"/>
                </a:lnTo>
                <a:close/>
              </a:path>
            </a:pathLst>
          </a:custGeom>
          <a:blipFill>
            <a:blip r:embed="rId4">
              <a:alphaModFix amt="68000"/>
            </a:blip>
            <a:stretch>
              <a:fillRect/>
            </a:stretch>
          </a:blipFill>
        </p:spPr>
      </p:sp>
      <p:sp>
        <p:nvSpPr>
          <p:cNvPr id="4" name="Freeform 4"/>
          <p:cNvSpPr/>
          <p:nvPr/>
        </p:nvSpPr>
        <p:spPr>
          <a:xfrm>
            <a:off x="13236334" y="0"/>
            <a:ext cx="5227732" cy="4517632"/>
          </a:xfrm>
          <a:custGeom>
            <a:avLst/>
            <a:gdLst/>
            <a:ahLst/>
            <a:cxnLst/>
            <a:rect l="l" t="t" r="r" b="b"/>
            <a:pathLst>
              <a:path w="5227732" h="4517632">
                <a:moveTo>
                  <a:pt x="0" y="0"/>
                </a:moveTo>
                <a:lnTo>
                  <a:pt x="5227732" y="0"/>
                </a:lnTo>
                <a:lnTo>
                  <a:pt x="5227732" y="4517632"/>
                </a:lnTo>
                <a:lnTo>
                  <a:pt x="0" y="4517632"/>
                </a:lnTo>
                <a:lnTo>
                  <a:pt x="0" y="0"/>
                </a:lnTo>
                <a:close/>
              </a:path>
            </a:pathLst>
          </a:custGeom>
          <a:blipFill>
            <a:blip r:embed="rId5">
              <a:alphaModFix amt="62000"/>
            </a:blip>
            <a:stretch>
              <a:fillRect/>
            </a:stretch>
          </a:blipFill>
        </p:spPr>
      </p:sp>
      <p:sp>
        <p:nvSpPr>
          <p:cNvPr id="5" name="Freeform 5"/>
          <p:cNvSpPr/>
          <p:nvPr/>
        </p:nvSpPr>
        <p:spPr>
          <a:xfrm flipH="1" flipV="1">
            <a:off x="-176066" y="5999066"/>
            <a:ext cx="5227732" cy="4517632"/>
          </a:xfrm>
          <a:custGeom>
            <a:avLst/>
            <a:gdLst/>
            <a:ahLst/>
            <a:cxnLst/>
            <a:rect l="l" t="t" r="r" b="b"/>
            <a:pathLst>
              <a:path w="5227732" h="4517632">
                <a:moveTo>
                  <a:pt x="5227732" y="4517632"/>
                </a:moveTo>
                <a:lnTo>
                  <a:pt x="0" y="4517632"/>
                </a:lnTo>
                <a:lnTo>
                  <a:pt x="0" y="0"/>
                </a:lnTo>
                <a:lnTo>
                  <a:pt x="5227732" y="0"/>
                </a:lnTo>
                <a:lnTo>
                  <a:pt x="5227732" y="4517632"/>
                </a:lnTo>
                <a:close/>
              </a:path>
            </a:pathLst>
          </a:custGeom>
          <a:blipFill>
            <a:blip r:embed="rId5">
              <a:alphaModFix amt="62000"/>
            </a:blip>
            <a:stretch>
              <a:fillRect/>
            </a:stretch>
          </a:blipFill>
        </p:spPr>
      </p:sp>
      <p:sp>
        <p:nvSpPr>
          <p:cNvPr id="6" name="Freeform 6"/>
          <p:cNvSpPr/>
          <p:nvPr/>
        </p:nvSpPr>
        <p:spPr>
          <a:xfrm flipH="1" flipV="1">
            <a:off x="14535190" y="7778549"/>
            <a:ext cx="5448219" cy="5016902"/>
          </a:xfrm>
          <a:custGeom>
            <a:avLst/>
            <a:gdLst/>
            <a:ahLst/>
            <a:cxnLst/>
            <a:rect l="l" t="t" r="r" b="b"/>
            <a:pathLst>
              <a:path w="5448219" h="5016902">
                <a:moveTo>
                  <a:pt x="5448220" y="5016902"/>
                </a:moveTo>
                <a:lnTo>
                  <a:pt x="0" y="5016902"/>
                </a:lnTo>
                <a:lnTo>
                  <a:pt x="0" y="0"/>
                </a:lnTo>
                <a:lnTo>
                  <a:pt x="5448220" y="0"/>
                </a:lnTo>
                <a:lnTo>
                  <a:pt x="5448220" y="5016902"/>
                </a:lnTo>
                <a:close/>
              </a:path>
            </a:pathLst>
          </a:custGeom>
          <a:blipFill>
            <a:blip r:embed="rId2">
              <a:alphaModFix amt="19999"/>
              <a:extLst>
                <a:ext uri="{96DAC541-7B7A-43D3-8B79-37D633B846F1}">
                  <asvg:svgBlip xmlns:asvg="http://schemas.microsoft.com/office/drawing/2016/SVG/main" r:embed="rId3"/>
                </a:ext>
              </a:extLst>
            </a:blip>
            <a:stretch>
              <a:fillRect/>
            </a:stretch>
          </a:blipFill>
        </p:spPr>
      </p:sp>
      <p:sp>
        <p:nvSpPr>
          <p:cNvPr id="7" name="Freeform 7"/>
          <p:cNvSpPr/>
          <p:nvPr/>
        </p:nvSpPr>
        <p:spPr>
          <a:xfrm>
            <a:off x="3178701" y="370212"/>
            <a:ext cx="14080599" cy="9546577"/>
          </a:xfrm>
          <a:custGeom>
            <a:avLst/>
            <a:gdLst/>
            <a:ahLst/>
            <a:cxnLst/>
            <a:rect l="l" t="t" r="r" b="b"/>
            <a:pathLst>
              <a:path w="14080599" h="9546577">
                <a:moveTo>
                  <a:pt x="0" y="0"/>
                </a:moveTo>
                <a:lnTo>
                  <a:pt x="14080599" y="0"/>
                </a:lnTo>
                <a:lnTo>
                  <a:pt x="14080599" y="9546576"/>
                </a:lnTo>
                <a:lnTo>
                  <a:pt x="0" y="9546576"/>
                </a:lnTo>
                <a:lnTo>
                  <a:pt x="0" y="0"/>
                </a:lnTo>
                <a:close/>
              </a:path>
            </a:pathLst>
          </a:custGeom>
          <a:blipFill>
            <a:blip r:embed="rId6"/>
            <a:stretch>
              <a:fillRect l="-18476" t="-9616" r="-25196" b="-9581"/>
            </a:stretch>
          </a:blipFill>
        </p:spPr>
      </p:sp>
      <p:sp>
        <p:nvSpPr>
          <p:cNvPr id="8" name="TextBox 8"/>
          <p:cNvSpPr txBox="1"/>
          <p:nvPr/>
        </p:nvSpPr>
        <p:spPr>
          <a:xfrm>
            <a:off x="-1755690" y="-146545"/>
            <a:ext cx="6404934" cy="1276924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ctr">
              <a:lnSpc>
                <a:spcPts val="9418"/>
              </a:lnSpc>
            </a:pPr>
            <a:r>
              <a:rPr lang="en-US" sz="6727">
                <a:solidFill>
                  <a:srgbClr val="141619"/>
                </a:solidFill>
                <a:latin typeface="Kabel"/>
                <a:ea typeface="Kabel"/>
                <a:cs typeface="Kabel"/>
                <a:sym typeface="Kabel"/>
              </a:rPr>
              <a:t>Timetable</a:t>
            </a:r>
          </a:p>
        </p:txBody>
      </p:sp>
      <p:sp>
        <p:nvSpPr>
          <p:cNvPr id="9" name="TextBox 8">
            <a:extLst>
              <a:ext uri="{FF2B5EF4-FFF2-40B4-BE49-F238E27FC236}">
                <a16:creationId xmlns:a16="http://schemas.microsoft.com/office/drawing/2014/main" id="{EF95FF6E-A027-4590-ADC1-2E8CD11D5678}"/>
              </a:ext>
            </a:extLst>
          </p:cNvPr>
          <p:cNvSpPr txBox="1"/>
          <p:nvPr/>
        </p:nvSpPr>
        <p:spPr>
          <a:xfrm>
            <a:off x="381000" y="1485900"/>
            <a:ext cx="2362200" cy="107721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3200" dirty="0"/>
              <a:t>BGN sports events…</a:t>
            </a:r>
            <a:endParaRPr lang="en-GB" sz="3200" dirty="0"/>
          </a:p>
        </p:txBody>
      </p:sp>
    </p:spTree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Freeform 2"/>
          <p:cNvSpPr/>
          <p:nvPr/>
        </p:nvSpPr>
        <p:spPr>
          <a:xfrm>
            <a:off x="-798976" y="-1112126"/>
            <a:ext cx="5448219" cy="5016902"/>
          </a:xfrm>
          <a:custGeom>
            <a:avLst/>
            <a:gdLst/>
            <a:ahLst/>
            <a:cxnLst/>
            <a:rect l="l" t="t" r="r" b="b"/>
            <a:pathLst>
              <a:path w="5448219" h="5016902">
                <a:moveTo>
                  <a:pt x="0" y="0"/>
                </a:moveTo>
                <a:lnTo>
                  <a:pt x="5448220" y="0"/>
                </a:lnTo>
                <a:lnTo>
                  <a:pt x="5448220" y="5016902"/>
                </a:lnTo>
                <a:lnTo>
                  <a:pt x="0" y="5016902"/>
                </a:lnTo>
                <a:lnTo>
                  <a:pt x="0" y="0"/>
                </a:lnTo>
                <a:close/>
              </a:path>
            </a:pathLst>
          </a:custGeom>
          <a:blipFill>
            <a:blip r:embed="rId2">
              <a:alphaModFix amt="48000"/>
              <a:extLst>
                <a:ext uri="{96DAC541-7B7A-43D3-8B79-37D633B846F1}">
                  <asvg:svgBlip xmlns:asvg="http://schemas.microsoft.com/office/drawing/2016/SVG/main" r:embed="rId3"/>
                </a:ext>
              </a:extLst>
            </a:blip>
            <a:stretch>
              <a:fillRect/>
            </a:stretch>
          </a:blipFill>
        </p:spPr>
      </p:sp>
      <p:sp>
        <p:nvSpPr>
          <p:cNvPr id="3" name="Freeform 3"/>
          <p:cNvSpPr/>
          <p:nvPr/>
        </p:nvSpPr>
        <p:spPr>
          <a:xfrm>
            <a:off x="-176066" y="-3525521"/>
            <a:ext cx="18640132" cy="18640132"/>
          </a:xfrm>
          <a:custGeom>
            <a:avLst/>
            <a:gdLst/>
            <a:ahLst/>
            <a:cxnLst/>
            <a:rect l="l" t="t" r="r" b="b"/>
            <a:pathLst>
              <a:path w="18640132" h="18640132">
                <a:moveTo>
                  <a:pt x="0" y="0"/>
                </a:moveTo>
                <a:lnTo>
                  <a:pt x="18640132" y="0"/>
                </a:lnTo>
                <a:lnTo>
                  <a:pt x="18640132" y="18640132"/>
                </a:lnTo>
                <a:lnTo>
                  <a:pt x="0" y="18640132"/>
                </a:lnTo>
                <a:lnTo>
                  <a:pt x="0" y="0"/>
                </a:lnTo>
                <a:close/>
              </a:path>
            </a:pathLst>
          </a:custGeom>
          <a:blipFill>
            <a:blip r:embed="rId4">
              <a:alphaModFix amt="68000"/>
            </a:blip>
            <a:stretch>
              <a:fillRect/>
            </a:stretch>
          </a:blipFill>
        </p:spPr>
      </p:sp>
      <p:sp>
        <p:nvSpPr>
          <p:cNvPr id="4" name="Freeform 4"/>
          <p:cNvSpPr/>
          <p:nvPr/>
        </p:nvSpPr>
        <p:spPr>
          <a:xfrm>
            <a:off x="13236334" y="0"/>
            <a:ext cx="5227732" cy="4517632"/>
          </a:xfrm>
          <a:custGeom>
            <a:avLst/>
            <a:gdLst/>
            <a:ahLst/>
            <a:cxnLst/>
            <a:rect l="l" t="t" r="r" b="b"/>
            <a:pathLst>
              <a:path w="5227732" h="4517632">
                <a:moveTo>
                  <a:pt x="0" y="0"/>
                </a:moveTo>
                <a:lnTo>
                  <a:pt x="5227732" y="0"/>
                </a:lnTo>
                <a:lnTo>
                  <a:pt x="5227732" y="4517632"/>
                </a:lnTo>
                <a:lnTo>
                  <a:pt x="0" y="4517632"/>
                </a:lnTo>
                <a:lnTo>
                  <a:pt x="0" y="0"/>
                </a:lnTo>
                <a:close/>
              </a:path>
            </a:pathLst>
          </a:custGeom>
          <a:blipFill>
            <a:blip r:embed="rId5">
              <a:alphaModFix amt="62000"/>
            </a:blip>
            <a:stretch>
              <a:fillRect/>
            </a:stretch>
          </a:blipFill>
        </p:spPr>
      </p:sp>
      <p:sp>
        <p:nvSpPr>
          <p:cNvPr id="5" name="Freeform 5"/>
          <p:cNvSpPr/>
          <p:nvPr/>
        </p:nvSpPr>
        <p:spPr>
          <a:xfrm flipH="1" flipV="1">
            <a:off x="-176066" y="6867412"/>
            <a:ext cx="4222895" cy="3649285"/>
          </a:xfrm>
          <a:custGeom>
            <a:avLst/>
            <a:gdLst/>
            <a:ahLst/>
            <a:cxnLst/>
            <a:rect l="l" t="t" r="r" b="b"/>
            <a:pathLst>
              <a:path w="4222895" h="3649285">
                <a:moveTo>
                  <a:pt x="4222896" y="3649286"/>
                </a:moveTo>
                <a:lnTo>
                  <a:pt x="0" y="3649286"/>
                </a:lnTo>
                <a:lnTo>
                  <a:pt x="0" y="0"/>
                </a:lnTo>
                <a:lnTo>
                  <a:pt x="4222896" y="0"/>
                </a:lnTo>
                <a:lnTo>
                  <a:pt x="4222896" y="3649286"/>
                </a:lnTo>
                <a:close/>
              </a:path>
            </a:pathLst>
          </a:custGeom>
          <a:blipFill>
            <a:blip r:embed="rId5">
              <a:alphaModFix amt="62000"/>
            </a:blip>
            <a:stretch>
              <a:fillRect/>
            </a:stretch>
          </a:blipFill>
        </p:spPr>
      </p:sp>
      <p:sp>
        <p:nvSpPr>
          <p:cNvPr id="6" name="Freeform 6"/>
          <p:cNvSpPr/>
          <p:nvPr/>
        </p:nvSpPr>
        <p:spPr>
          <a:xfrm flipH="1" flipV="1">
            <a:off x="14535190" y="7778549"/>
            <a:ext cx="5448219" cy="5016902"/>
          </a:xfrm>
          <a:custGeom>
            <a:avLst/>
            <a:gdLst/>
            <a:ahLst/>
            <a:cxnLst/>
            <a:rect l="l" t="t" r="r" b="b"/>
            <a:pathLst>
              <a:path w="5448219" h="5016902">
                <a:moveTo>
                  <a:pt x="5448220" y="5016902"/>
                </a:moveTo>
                <a:lnTo>
                  <a:pt x="0" y="5016902"/>
                </a:lnTo>
                <a:lnTo>
                  <a:pt x="0" y="0"/>
                </a:lnTo>
                <a:lnTo>
                  <a:pt x="5448220" y="0"/>
                </a:lnTo>
                <a:lnTo>
                  <a:pt x="5448220" y="5016902"/>
                </a:lnTo>
                <a:close/>
              </a:path>
            </a:pathLst>
          </a:custGeom>
          <a:blipFill>
            <a:blip r:embed="rId2">
              <a:alphaModFix amt="19999"/>
              <a:extLst>
                <a:ext uri="{96DAC541-7B7A-43D3-8B79-37D633B846F1}">
                  <asvg:svgBlip xmlns:asvg="http://schemas.microsoft.com/office/drawing/2016/SVG/main" r:embed="rId3"/>
                </a:ext>
              </a:extLst>
            </a:blip>
            <a:stretch>
              <a:fillRect/>
            </a:stretch>
          </a:blipFill>
        </p:spPr>
      </p:sp>
      <p:sp>
        <p:nvSpPr>
          <p:cNvPr id="7" name="TextBox 7"/>
          <p:cNvSpPr txBox="1"/>
          <p:nvPr/>
        </p:nvSpPr>
        <p:spPr>
          <a:xfrm>
            <a:off x="2619345" y="-82919"/>
            <a:ext cx="13049309" cy="1980926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ctr">
              <a:lnSpc>
                <a:spcPts val="14597"/>
              </a:lnSpc>
            </a:pPr>
            <a:r>
              <a:rPr lang="en-US" sz="10426">
                <a:solidFill>
                  <a:srgbClr val="141619"/>
                </a:solidFill>
                <a:latin typeface="Kabel"/>
                <a:ea typeface="Kabel"/>
                <a:cs typeface="Kabel"/>
                <a:sym typeface="Kabel"/>
              </a:rPr>
              <a:t>Homework</a:t>
            </a:r>
          </a:p>
        </p:txBody>
      </p:sp>
      <p:sp>
        <p:nvSpPr>
          <p:cNvPr id="8" name="Freeform 8"/>
          <p:cNvSpPr/>
          <p:nvPr/>
        </p:nvSpPr>
        <p:spPr>
          <a:xfrm rot="10495136" flipH="1" flipV="1">
            <a:off x="-805465" y="2588441"/>
            <a:ext cx="2628579" cy="2420483"/>
          </a:xfrm>
          <a:custGeom>
            <a:avLst/>
            <a:gdLst/>
            <a:ahLst/>
            <a:cxnLst/>
            <a:rect l="l" t="t" r="r" b="b"/>
            <a:pathLst>
              <a:path w="2628579" h="2420483">
                <a:moveTo>
                  <a:pt x="2628579" y="2420483"/>
                </a:moveTo>
                <a:lnTo>
                  <a:pt x="0" y="2420483"/>
                </a:lnTo>
                <a:lnTo>
                  <a:pt x="0" y="0"/>
                </a:lnTo>
                <a:lnTo>
                  <a:pt x="2628579" y="0"/>
                </a:lnTo>
                <a:lnTo>
                  <a:pt x="2628579" y="2420483"/>
                </a:lnTo>
                <a:close/>
              </a:path>
            </a:pathLst>
          </a:custGeom>
          <a:blipFill>
            <a:blip r:embed="rId2">
              <a:alphaModFix amt="19999"/>
              <a:extLst>
                <a:ext uri="{96DAC541-7B7A-43D3-8B79-37D633B846F1}">
                  <asvg:svgBlip xmlns:asvg="http://schemas.microsoft.com/office/drawing/2016/SVG/main" r:embed="rId3"/>
                </a:ext>
              </a:extLst>
            </a:blip>
            <a:stretch>
              <a:fillRect/>
            </a:stretch>
          </a:blipFill>
        </p:spPr>
      </p:sp>
      <p:sp>
        <p:nvSpPr>
          <p:cNvPr id="9" name="Freeform 9"/>
          <p:cNvSpPr/>
          <p:nvPr/>
        </p:nvSpPr>
        <p:spPr>
          <a:xfrm rot="10495136" flipH="1" flipV="1">
            <a:off x="2998290" y="-634120"/>
            <a:ext cx="2628579" cy="2420483"/>
          </a:xfrm>
          <a:custGeom>
            <a:avLst/>
            <a:gdLst/>
            <a:ahLst/>
            <a:cxnLst/>
            <a:rect l="l" t="t" r="r" b="b"/>
            <a:pathLst>
              <a:path w="2628579" h="2420483">
                <a:moveTo>
                  <a:pt x="2628579" y="2420483"/>
                </a:moveTo>
                <a:lnTo>
                  <a:pt x="0" y="2420483"/>
                </a:lnTo>
                <a:lnTo>
                  <a:pt x="0" y="0"/>
                </a:lnTo>
                <a:lnTo>
                  <a:pt x="2628579" y="0"/>
                </a:lnTo>
                <a:lnTo>
                  <a:pt x="2628579" y="2420483"/>
                </a:lnTo>
                <a:close/>
              </a:path>
            </a:pathLst>
          </a:custGeom>
          <a:blipFill>
            <a:blip r:embed="rId2">
              <a:alphaModFix amt="19999"/>
              <a:extLst>
                <a:ext uri="{96DAC541-7B7A-43D3-8B79-37D633B846F1}">
                  <asvg:svgBlip xmlns:asvg="http://schemas.microsoft.com/office/drawing/2016/SVG/main" r:embed="rId3"/>
                </a:ext>
              </a:extLst>
            </a:blip>
            <a:stretch>
              <a:fillRect/>
            </a:stretch>
          </a:blipFill>
        </p:spPr>
      </p:sp>
      <p:sp>
        <p:nvSpPr>
          <p:cNvPr id="10" name="Freeform 10"/>
          <p:cNvSpPr/>
          <p:nvPr/>
        </p:nvSpPr>
        <p:spPr>
          <a:xfrm flipH="1">
            <a:off x="16169952" y="7052411"/>
            <a:ext cx="2032798" cy="3045731"/>
          </a:xfrm>
          <a:custGeom>
            <a:avLst/>
            <a:gdLst/>
            <a:ahLst/>
            <a:cxnLst/>
            <a:rect l="l" t="t" r="r" b="b"/>
            <a:pathLst>
              <a:path w="2032798" h="3045731">
                <a:moveTo>
                  <a:pt x="2032798" y="0"/>
                </a:moveTo>
                <a:lnTo>
                  <a:pt x="0" y="0"/>
                </a:lnTo>
                <a:lnTo>
                  <a:pt x="0" y="3045731"/>
                </a:lnTo>
                <a:lnTo>
                  <a:pt x="2032798" y="3045731"/>
                </a:lnTo>
                <a:lnTo>
                  <a:pt x="2032798" y="0"/>
                </a:lnTo>
                <a:close/>
              </a:path>
            </a:pathLst>
          </a:custGeom>
          <a:blipFill>
            <a:blip r:embed="rId6"/>
            <a:stretch>
              <a:fillRect b="-16799"/>
            </a:stretch>
          </a:blipFill>
        </p:spPr>
      </p:sp>
      <p:sp>
        <p:nvSpPr>
          <p:cNvPr id="11" name="TextBox 11"/>
          <p:cNvSpPr txBox="1"/>
          <p:nvPr/>
        </p:nvSpPr>
        <p:spPr>
          <a:xfrm>
            <a:off x="176066" y="1139491"/>
            <a:ext cx="18288000" cy="7435786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l">
              <a:lnSpc>
                <a:spcPts val="6478"/>
              </a:lnSpc>
              <a:spcBef>
                <a:spcPct val="0"/>
              </a:spcBef>
            </a:pPr>
            <a:endParaRPr/>
          </a:p>
          <a:p>
            <a:pPr algn="l">
              <a:lnSpc>
                <a:spcPts val="6478"/>
              </a:lnSpc>
              <a:spcBef>
                <a:spcPct val="0"/>
              </a:spcBef>
            </a:pPr>
            <a:r>
              <a:rPr lang="en-US" sz="4627">
                <a:solidFill>
                  <a:srgbClr val="141619"/>
                </a:solidFill>
                <a:latin typeface="Kabel"/>
                <a:ea typeface="Kabel"/>
                <a:cs typeface="Kabel"/>
                <a:sym typeface="Kabel"/>
              </a:rPr>
              <a:t>The homework tasks that the children are expected to complete are as follows: </a:t>
            </a:r>
          </a:p>
          <a:p>
            <a:pPr algn="l">
              <a:lnSpc>
                <a:spcPts val="6478"/>
              </a:lnSpc>
              <a:spcBef>
                <a:spcPct val="0"/>
              </a:spcBef>
            </a:pPr>
            <a:r>
              <a:rPr lang="en-US" sz="4627">
                <a:solidFill>
                  <a:srgbClr val="141619"/>
                </a:solidFill>
                <a:latin typeface="Kabel"/>
                <a:ea typeface="Kabel"/>
                <a:cs typeface="Kabel"/>
                <a:sym typeface="Kabel"/>
              </a:rPr>
              <a:t>· Read their school reading book (daily)</a:t>
            </a:r>
          </a:p>
          <a:p>
            <a:pPr algn="l">
              <a:lnSpc>
                <a:spcPts val="6478"/>
              </a:lnSpc>
              <a:spcBef>
                <a:spcPct val="0"/>
              </a:spcBef>
            </a:pPr>
            <a:r>
              <a:rPr lang="en-US" sz="4627">
                <a:solidFill>
                  <a:srgbClr val="141619"/>
                </a:solidFill>
                <a:latin typeface="Kabel"/>
                <a:ea typeface="Kabel"/>
                <a:cs typeface="Kabel"/>
                <a:sym typeface="Kabel"/>
              </a:rPr>
              <a:t>· Practise spellings (weekly)</a:t>
            </a:r>
          </a:p>
          <a:p>
            <a:pPr algn="l">
              <a:lnSpc>
                <a:spcPts val="6478"/>
              </a:lnSpc>
              <a:spcBef>
                <a:spcPct val="0"/>
              </a:spcBef>
            </a:pPr>
            <a:r>
              <a:rPr lang="en-US" sz="4627">
                <a:solidFill>
                  <a:srgbClr val="141619"/>
                </a:solidFill>
                <a:latin typeface="Kabel"/>
                <a:ea typeface="Kabel"/>
                <a:cs typeface="Kabel"/>
                <a:sym typeface="Kabel"/>
              </a:rPr>
              <a:t>· Times table practise (weekly)</a:t>
            </a:r>
          </a:p>
          <a:p>
            <a:pPr algn="l">
              <a:lnSpc>
                <a:spcPts val="6478"/>
              </a:lnSpc>
              <a:spcBef>
                <a:spcPct val="0"/>
              </a:spcBef>
            </a:pPr>
            <a:r>
              <a:rPr lang="en-US" sz="4627">
                <a:solidFill>
                  <a:srgbClr val="141619"/>
                </a:solidFill>
                <a:latin typeface="Kabel"/>
                <a:ea typeface="Kabel"/>
                <a:cs typeface="Kabel"/>
                <a:sym typeface="Kabel"/>
              </a:rPr>
              <a:t>· One Maths/English task (weekly)</a:t>
            </a:r>
          </a:p>
          <a:p>
            <a:pPr algn="l">
              <a:lnSpc>
                <a:spcPts val="6478"/>
              </a:lnSpc>
              <a:spcBef>
                <a:spcPct val="0"/>
              </a:spcBef>
            </a:pPr>
            <a:r>
              <a:rPr lang="en-US" sz="4627">
                <a:solidFill>
                  <a:srgbClr val="141619"/>
                </a:solidFill>
                <a:latin typeface="Kabel"/>
                <a:ea typeface="Kabel"/>
                <a:cs typeface="Kabel"/>
                <a:sym typeface="Kabel"/>
              </a:rPr>
              <a:t>Homework will be set on a Friday and needs to be handed in on Thursday morning, the completed homework will be marked on this day, with a reward of a house point for handing it in. </a:t>
            </a:r>
          </a:p>
        </p:txBody>
      </p:sp>
    </p:spTree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Freeform 2"/>
          <p:cNvSpPr/>
          <p:nvPr/>
        </p:nvSpPr>
        <p:spPr>
          <a:xfrm>
            <a:off x="-798976" y="-1112126"/>
            <a:ext cx="5448219" cy="5016902"/>
          </a:xfrm>
          <a:custGeom>
            <a:avLst/>
            <a:gdLst/>
            <a:ahLst/>
            <a:cxnLst/>
            <a:rect l="l" t="t" r="r" b="b"/>
            <a:pathLst>
              <a:path w="5448219" h="5016902">
                <a:moveTo>
                  <a:pt x="0" y="0"/>
                </a:moveTo>
                <a:lnTo>
                  <a:pt x="5448220" y="0"/>
                </a:lnTo>
                <a:lnTo>
                  <a:pt x="5448220" y="5016902"/>
                </a:lnTo>
                <a:lnTo>
                  <a:pt x="0" y="5016902"/>
                </a:lnTo>
                <a:lnTo>
                  <a:pt x="0" y="0"/>
                </a:lnTo>
                <a:close/>
              </a:path>
            </a:pathLst>
          </a:custGeom>
          <a:blipFill>
            <a:blip r:embed="rId2">
              <a:alphaModFix amt="48000"/>
              <a:extLst>
                <a:ext uri="{96DAC541-7B7A-43D3-8B79-37D633B846F1}">
                  <asvg:svgBlip xmlns:asvg="http://schemas.microsoft.com/office/drawing/2016/SVG/main" r:embed="rId3"/>
                </a:ext>
              </a:extLst>
            </a:blip>
            <a:stretch>
              <a:fillRect/>
            </a:stretch>
          </a:blipFill>
        </p:spPr>
      </p:sp>
      <p:sp>
        <p:nvSpPr>
          <p:cNvPr id="3" name="Freeform 3"/>
          <p:cNvSpPr/>
          <p:nvPr/>
        </p:nvSpPr>
        <p:spPr>
          <a:xfrm>
            <a:off x="-176066" y="-3525521"/>
            <a:ext cx="18640132" cy="18640132"/>
          </a:xfrm>
          <a:custGeom>
            <a:avLst/>
            <a:gdLst/>
            <a:ahLst/>
            <a:cxnLst/>
            <a:rect l="l" t="t" r="r" b="b"/>
            <a:pathLst>
              <a:path w="18640132" h="18640132">
                <a:moveTo>
                  <a:pt x="0" y="0"/>
                </a:moveTo>
                <a:lnTo>
                  <a:pt x="18640132" y="0"/>
                </a:lnTo>
                <a:lnTo>
                  <a:pt x="18640132" y="18640132"/>
                </a:lnTo>
                <a:lnTo>
                  <a:pt x="0" y="18640132"/>
                </a:lnTo>
                <a:lnTo>
                  <a:pt x="0" y="0"/>
                </a:lnTo>
                <a:close/>
              </a:path>
            </a:pathLst>
          </a:custGeom>
          <a:blipFill>
            <a:blip r:embed="rId4">
              <a:alphaModFix amt="68000"/>
            </a:blip>
            <a:stretch>
              <a:fillRect/>
            </a:stretch>
          </a:blipFill>
        </p:spPr>
      </p:sp>
      <p:sp>
        <p:nvSpPr>
          <p:cNvPr id="4" name="Freeform 4"/>
          <p:cNvSpPr/>
          <p:nvPr/>
        </p:nvSpPr>
        <p:spPr>
          <a:xfrm>
            <a:off x="13236334" y="0"/>
            <a:ext cx="5227732" cy="4517632"/>
          </a:xfrm>
          <a:custGeom>
            <a:avLst/>
            <a:gdLst/>
            <a:ahLst/>
            <a:cxnLst/>
            <a:rect l="l" t="t" r="r" b="b"/>
            <a:pathLst>
              <a:path w="5227732" h="4517632">
                <a:moveTo>
                  <a:pt x="0" y="0"/>
                </a:moveTo>
                <a:lnTo>
                  <a:pt x="5227732" y="0"/>
                </a:lnTo>
                <a:lnTo>
                  <a:pt x="5227732" y="4517632"/>
                </a:lnTo>
                <a:lnTo>
                  <a:pt x="0" y="4517632"/>
                </a:lnTo>
                <a:lnTo>
                  <a:pt x="0" y="0"/>
                </a:lnTo>
                <a:close/>
              </a:path>
            </a:pathLst>
          </a:custGeom>
          <a:blipFill>
            <a:blip r:embed="rId5">
              <a:alphaModFix amt="62000"/>
            </a:blip>
            <a:stretch>
              <a:fillRect/>
            </a:stretch>
          </a:blipFill>
        </p:spPr>
      </p:sp>
      <p:sp>
        <p:nvSpPr>
          <p:cNvPr id="5" name="Freeform 5"/>
          <p:cNvSpPr/>
          <p:nvPr/>
        </p:nvSpPr>
        <p:spPr>
          <a:xfrm flipH="1" flipV="1">
            <a:off x="-176066" y="5999066"/>
            <a:ext cx="5227732" cy="4517632"/>
          </a:xfrm>
          <a:custGeom>
            <a:avLst/>
            <a:gdLst/>
            <a:ahLst/>
            <a:cxnLst/>
            <a:rect l="l" t="t" r="r" b="b"/>
            <a:pathLst>
              <a:path w="5227732" h="4517632">
                <a:moveTo>
                  <a:pt x="5227732" y="4517632"/>
                </a:moveTo>
                <a:lnTo>
                  <a:pt x="0" y="4517632"/>
                </a:lnTo>
                <a:lnTo>
                  <a:pt x="0" y="0"/>
                </a:lnTo>
                <a:lnTo>
                  <a:pt x="5227732" y="0"/>
                </a:lnTo>
                <a:lnTo>
                  <a:pt x="5227732" y="4517632"/>
                </a:lnTo>
                <a:close/>
              </a:path>
            </a:pathLst>
          </a:custGeom>
          <a:blipFill>
            <a:blip r:embed="rId5">
              <a:alphaModFix amt="62000"/>
            </a:blip>
            <a:stretch>
              <a:fillRect/>
            </a:stretch>
          </a:blipFill>
        </p:spPr>
      </p:sp>
      <p:sp>
        <p:nvSpPr>
          <p:cNvPr id="6" name="Freeform 6"/>
          <p:cNvSpPr/>
          <p:nvPr/>
        </p:nvSpPr>
        <p:spPr>
          <a:xfrm flipH="1" flipV="1">
            <a:off x="14535190" y="7778549"/>
            <a:ext cx="5448219" cy="5016902"/>
          </a:xfrm>
          <a:custGeom>
            <a:avLst/>
            <a:gdLst/>
            <a:ahLst/>
            <a:cxnLst/>
            <a:rect l="l" t="t" r="r" b="b"/>
            <a:pathLst>
              <a:path w="5448219" h="5016902">
                <a:moveTo>
                  <a:pt x="5448220" y="5016902"/>
                </a:moveTo>
                <a:lnTo>
                  <a:pt x="0" y="5016902"/>
                </a:lnTo>
                <a:lnTo>
                  <a:pt x="0" y="0"/>
                </a:lnTo>
                <a:lnTo>
                  <a:pt x="5448220" y="0"/>
                </a:lnTo>
                <a:lnTo>
                  <a:pt x="5448220" y="5016902"/>
                </a:lnTo>
                <a:close/>
              </a:path>
            </a:pathLst>
          </a:custGeom>
          <a:blipFill>
            <a:blip r:embed="rId2">
              <a:alphaModFix amt="19999"/>
              <a:extLst>
                <a:ext uri="{96DAC541-7B7A-43D3-8B79-37D633B846F1}">
                  <asvg:svgBlip xmlns:asvg="http://schemas.microsoft.com/office/drawing/2016/SVG/main" r:embed="rId3"/>
                </a:ext>
              </a:extLst>
            </a:blip>
            <a:stretch>
              <a:fillRect/>
            </a:stretch>
          </a:blipFill>
        </p:spPr>
      </p:sp>
      <p:sp>
        <p:nvSpPr>
          <p:cNvPr id="7" name="TextBox 7"/>
          <p:cNvSpPr txBox="1"/>
          <p:nvPr/>
        </p:nvSpPr>
        <p:spPr>
          <a:xfrm>
            <a:off x="2437800" y="-161788"/>
            <a:ext cx="13049309" cy="1980926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ctr">
              <a:lnSpc>
                <a:spcPts val="14597"/>
              </a:lnSpc>
            </a:pPr>
            <a:r>
              <a:rPr lang="en-US" sz="10426">
                <a:solidFill>
                  <a:srgbClr val="141619"/>
                </a:solidFill>
                <a:latin typeface="Kabel"/>
                <a:ea typeface="Kabel"/>
                <a:cs typeface="Kabel"/>
                <a:sym typeface="Kabel"/>
              </a:rPr>
              <a:t>Multiplication Check Year 4</a:t>
            </a:r>
          </a:p>
        </p:txBody>
      </p:sp>
      <p:sp>
        <p:nvSpPr>
          <p:cNvPr id="8" name="TextBox 8"/>
          <p:cNvSpPr txBox="1"/>
          <p:nvPr/>
        </p:nvSpPr>
        <p:spPr>
          <a:xfrm>
            <a:off x="0" y="2073211"/>
            <a:ext cx="18288000" cy="7708835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marL="783188" lvl="1" indent="-391594" algn="l">
              <a:lnSpc>
                <a:spcPts val="5078"/>
              </a:lnSpc>
              <a:buFont typeface="Arial"/>
              <a:buChar char="•"/>
            </a:pPr>
            <a:r>
              <a:rPr lang="en-US" sz="3627">
                <a:solidFill>
                  <a:srgbClr val="141619"/>
                </a:solidFill>
                <a:latin typeface="Kabel"/>
                <a:ea typeface="Kabel"/>
                <a:cs typeface="Kabel"/>
                <a:sym typeface="Kabel"/>
              </a:rPr>
              <a:t>From the 2019/20 academic year onwards, all state-funded maintained schools and academies (including free schools) in England were required to administer an online multiplication tables check (MTC) to Year 4 pupils.</a:t>
            </a:r>
          </a:p>
          <a:p>
            <a:pPr marL="783188" lvl="1" indent="-391594" algn="l">
              <a:lnSpc>
                <a:spcPts val="5078"/>
              </a:lnSpc>
              <a:buFont typeface="Arial"/>
              <a:buChar char="•"/>
            </a:pPr>
            <a:r>
              <a:rPr lang="en-US" sz="3627">
                <a:solidFill>
                  <a:srgbClr val="141619"/>
                </a:solidFill>
                <a:latin typeface="Kabel"/>
                <a:ea typeface="Kabel"/>
                <a:cs typeface="Kabel"/>
                <a:sym typeface="Kabel"/>
              </a:rPr>
              <a:t>The national curriculum specifies that pupils should be taught to recall the multiplication tables up to and including 12 × 12 by the end of Year 4.</a:t>
            </a:r>
          </a:p>
          <a:p>
            <a:pPr marL="783188" lvl="1" indent="-391594" algn="l">
              <a:lnSpc>
                <a:spcPts val="5078"/>
              </a:lnSpc>
              <a:buFont typeface="Arial"/>
              <a:buChar char="•"/>
            </a:pPr>
            <a:r>
              <a:rPr lang="en-US" sz="3627">
                <a:solidFill>
                  <a:srgbClr val="141619"/>
                </a:solidFill>
                <a:latin typeface="Kabel"/>
                <a:ea typeface="Kabel"/>
                <a:cs typeface="Kabel"/>
                <a:sym typeface="Kabel"/>
              </a:rPr>
              <a:t>The purpose of the MTC is to determine whether pupils can recall their times tables fluently, which is essential for future success in mathematics. </a:t>
            </a:r>
          </a:p>
          <a:p>
            <a:pPr algn="l">
              <a:lnSpc>
                <a:spcPts val="5078"/>
              </a:lnSpc>
            </a:pPr>
            <a:r>
              <a:rPr lang="en-US" sz="3627">
                <a:solidFill>
                  <a:srgbClr val="141619"/>
                </a:solidFill>
                <a:latin typeface="Kabel"/>
                <a:ea typeface="Kabel"/>
                <a:cs typeface="Kabel"/>
                <a:sym typeface="Kabel"/>
              </a:rPr>
              <a:t>Aim:</a:t>
            </a:r>
          </a:p>
          <a:p>
            <a:pPr marL="783188" lvl="1" indent="-391594" algn="l">
              <a:lnSpc>
                <a:spcPts val="5078"/>
              </a:lnSpc>
              <a:buFont typeface="Arial"/>
              <a:buChar char="•"/>
            </a:pPr>
            <a:r>
              <a:rPr lang="en-US" sz="3627">
                <a:solidFill>
                  <a:srgbClr val="141619"/>
                </a:solidFill>
                <a:latin typeface="Kabel"/>
                <a:ea typeface="Kabel"/>
                <a:cs typeface="Kabel"/>
                <a:sym typeface="Kabel"/>
              </a:rPr>
              <a:t>It will help schools to identify pupils who have not yet mastered their times tables, so that additional support can be provided.</a:t>
            </a:r>
          </a:p>
          <a:p>
            <a:pPr marL="783188" lvl="1" indent="-391594" algn="l">
              <a:lnSpc>
                <a:spcPts val="5078"/>
              </a:lnSpc>
              <a:buFont typeface="Arial"/>
              <a:buChar char="•"/>
            </a:pPr>
            <a:r>
              <a:rPr lang="en-US" sz="3627">
                <a:solidFill>
                  <a:srgbClr val="141619"/>
                </a:solidFill>
                <a:latin typeface="Kabel"/>
                <a:ea typeface="Kabel"/>
                <a:cs typeface="Kabel"/>
                <a:sym typeface="Kabel"/>
              </a:rPr>
              <a:t>Administration:</a:t>
            </a:r>
          </a:p>
          <a:p>
            <a:pPr marL="783188" lvl="1" indent="-391594" algn="l">
              <a:lnSpc>
                <a:spcPts val="5078"/>
              </a:lnSpc>
              <a:buFont typeface="Arial"/>
              <a:buChar char="•"/>
            </a:pPr>
            <a:r>
              <a:rPr lang="en-US" sz="3627">
                <a:solidFill>
                  <a:srgbClr val="141619"/>
                </a:solidFill>
                <a:latin typeface="Kabel"/>
                <a:ea typeface="Kabel"/>
                <a:cs typeface="Kabel"/>
                <a:sym typeface="Kabel"/>
              </a:rPr>
              <a:t>Schools have a 3-week window to administer the MTC. Teachers will have the flexibility to administer the check to individual pupils, small groups or a whole class at the same time.</a:t>
            </a:r>
          </a:p>
        </p:txBody>
      </p:sp>
    </p:spTree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Freeform 2"/>
          <p:cNvSpPr/>
          <p:nvPr/>
        </p:nvSpPr>
        <p:spPr>
          <a:xfrm>
            <a:off x="-798976" y="-1112126"/>
            <a:ext cx="5448219" cy="5016902"/>
          </a:xfrm>
          <a:custGeom>
            <a:avLst/>
            <a:gdLst/>
            <a:ahLst/>
            <a:cxnLst/>
            <a:rect l="l" t="t" r="r" b="b"/>
            <a:pathLst>
              <a:path w="5448219" h="5016902">
                <a:moveTo>
                  <a:pt x="0" y="0"/>
                </a:moveTo>
                <a:lnTo>
                  <a:pt x="5448220" y="0"/>
                </a:lnTo>
                <a:lnTo>
                  <a:pt x="5448220" y="5016902"/>
                </a:lnTo>
                <a:lnTo>
                  <a:pt x="0" y="5016902"/>
                </a:lnTo>
                <a:lnTo>
                  <a:pt x="0" y="0"/>
                </a:lnTo>
                <a:close/>
              </a:path>
            </a:pathLst>
          </a:custGeom>
          <a:blipFill>
            <a:blip r:embed="rId2">
              <a:alphaModFix amt="48000"/>
              <a:extLst>
                <a:ext uri="{96DAC541-7B7A-43D3-8B79-37D633B846F1}">
                  <asvg:svgBlip xmlns:asvg="http://schemas.microsoft.com/office/drawing/2016/SVG/main" r:embed="rId3"/>
                </a:ext>
              </a:extLst>
            </a:blip>
            <a:stretch>
              <a:fillRect/>
            </a:stretch>
          </a:blipFill>
        </p:spPr>
      </p:sp>
      <p:sp>
        <p:nvSpPr>
          <p:cNvPr id="3" name="Freeform 3"/>
          <p:cNvSpPr/>
          <p:nvPr/>
        </p:nvSpPr>
        <p:spPr>
          <a:xfrm>
            <a:off x="-176066" y="-3525521"/>
            <a:ext cx="18640132" cy="18640132"/>
          </a:xfrm>
          <a:custGeom>
            <a:avLst/>
            <a:gdLst/>
            <a:ahLst/>
            <a:cxnLst/>
            <a:rect l="l" t="t" r="r" b="b"/>
            <a:pathLst>
              <a:path w="18640132" h="18640132">
                <a:moveTo>
                  <a:pt x="0" y="0"/>
                </a:moveTo>
                <a:lnTo>
                  <a:pt x="18640132" y="0"/>
                </a:lnTo>
                <a:lnTo>
                  <a:pt x="18640132" y="18640132"/>
                </a:lnTo>
                <a:lnTo>
                  <a:pt x="0" y="18640132"/>
                </a:lnTo>
                <a:lnTo>
                  <a:pt x="0" y="0"/>
                </a:lnTo>
                <a:close/>
              </a:path>
            </a:pathLst>
          </a:custGeom>
          <a:blipFill>
            <a:blip r:embed="rId4">
              <a:alphaModFix amt="68000"/>
            </a:blip>
            <a:stretch>
              <a:fillRect/>
            </a:stretch>
          </a:blipFill>
        </p:spPr>
      </p:sp>
      <p:sp>
        <p:nvSpPr>
          <p:cNvPr id="4" name="Freeform 4"/>
          <p:cNvSpPr/>
          <p:nvPr/>
        </p:nvSpPr>
        <p:spPr>
          <a:xfrm>
            <a:off x="13236334" y="0"/>
            <a:ext cx="5227732" cy="4517632"/>
          </a:xfrm>
          <a:custGeom>
            <a:avLst/>
            <a:gdLst/>
            <a:ahLst/>
            <a:cxnLst/>
            <a:rect l="l" t="t" r="r" b="b"/>
            <a:pathLst>
              <a:path w="5227732" h="4517632">
                <a:moveTo>
                  <a:pt x="0" y="0"/>
                </a:moveTo>
                <a:lnTo>
                  <a:pt x="5227732" y="0"/>
                </a:lnTo>
                <a:lnTo>
                  <a:pt x="5227732" y="4517632"/>
                </a:lnTo>
                <a:lnTo>
                  <a:pt x="0" y="4517632"/>
                </a:lnTo>
                <a:lnTo>
                  <a:pt x="0" y="0"/>
                </a:lnTo>
                <a:close/>
              </a:path>
            </a:pathLst>
          </a:custGeom>
          <a:blipFill>
            <a:blip r:embed="rId5">
              <a:alphaModFix amt="62000"/>
            </a:blip>
            <a:stretch>
              <a:fillRect/>
            </a:stretch>
          </a:blipFill>
        </p:spPr>
      </p:sp>
      <p:sp>
        <p:nvSpPr>
          <p:cNvPr id="5" name="Freeform 5"/>
          <p:cNvSpPr/>
          <p:nvPr/>
        </p:nvSpPr>
        <p:spPr>
          <a:xfrm flipH="1" flipV="1">
            <a:off x="-176066" y="5999066"/>
            <a:ext cx="5227732" cy="4517632"/>
          </a:xfrm>
          <a:custGeom>
            <a:avLst/>
            <a:gdLst/>
            <a:ahLst/>
            <a:cxnLst/>
            <a:rect l="l" t="t" r="r" b="b"/>
            <a:pathLst>
              <a:path w="5227732" h="4517632">
                <a:moveTo>
                  <a:pt x="5227732" y="4517632"/>
                </a:moveTo>
                <a:lnTo>
                  <a:pt x="0" y="4517632"/>
                </a:lnTo>
                <a:lnTo>
                  <a:pt x="0" y="0"/>
                </a:lnTo>
                <a:lnTo>
                  <a:pt x="5227732" y="0"/>
                </a:lnTo>
                <a:lnTo>
                  <a:pt x="5227732" y="4517632"/>
                </a:lnTo>
                <a:close/>
              </a:path>
            </a:pathLst>
          </a:custGeom>
          <a:blipFill>
            <a:blip r:embed="rId5">
              <a:alphaModFix amt="62000"/>
            </a:blip>
            <a:stretch>
              <a:fillRect/>
            </a:stretch>
          </a:blipFill>
        </p:spPr>
      </p:sp>
      <p:sp>
        <p:nvSpPr>
          <p:cNvPr id="6" name="Freeform 6"/>
          <p:cNvSpPr/>
          <p:nvPr/>
        </p:nvSpPr>
        <p:spPr>
          <a:xfrm flipH="1" flipV="1">
            <a:off x="14535190" y="7778549"/>
            <a:ext cx="5448219" cy="5016902"/>
          </a:xfrm>
          <a:custGeom>
            <a:avLst/>
            <a:gdLst/>
            <a:ahLst/>
            <a:cxnLst/>
            <a:rect l="l" t="t" r="r" b="b"/>
            <a:pathLst>
              <a:path w="5448219" h="5016902">
                <a:moveTo>
                  <a:pt x="5448220" y="5016902"/>
                </a:moveTo>
                <a:lnTo>
                  <a:pt x="0" y="5016902"/>
                </a:lnTo>
                <a:lnTo>
                  <a:pt x="0" y="0"/>
                </a:lnTo>
                <a:lnTo>
                  <a:pt x="5448220" y="0"/>
                </a:lnTo>
                <a:lnTo>
                  <a:pt x="5448220" y="5016902"/>
                </a:lnTo>
                <a:close/>
              </a:path>
            </a:pathLst>
          </a:custGeom>
          <a:blipFill>
            <a:blip r:embed="rId2">
              <a:alphaModFix amt="19999"/>
              <a:extLst>
                <a:ext uri="{96DAC541-7B7A-43D3-8B79-37D633B846F1}">
                  <asvg:svgBlip xmlns:asvg="http://schemas.microsoft.com/office/drawing/2016/SVG/main" r:embed="rId3"/>
                </a:ext>
              </a:extLst>
            </a:blip>
            <a:stretch>
              <a:fillRect/>
            </a:stretch>
          </a:blipFill>
        </p:spPr>
      </p:sp>
      <p:sp>
        <p:nvSpPr>
          <p:cNvPr id="7" name="TextBox 7"/>
          <p:cNvSpPr txBox="1"/>
          <p:nvPr/>
        </p:nvSpPr>
        <p:spPr>
          <a:xfrm>
            <a:off x="2437800" y="-161788"/>
            <a:ext cx="13049309" cy="1980926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ctr">
              <a:lnSpc>
                <a:spcPts val="14597"/>
              </a:lnSpc>
            </a:pPr>
            <a:r>
              <a:rPr lang="en-US" sz="10426">
                <a:solidFill>
                  <a:srgbClr val="141619"/>
                </a:solidFill>
                <a:latin typeface="Kabel"/>
                <a:ea typeface="Kabel"/>
                <a:cs typeface="Kabel"/>
                <a:sym typeface="Kabel"/>
              </a:rPr>
              <a:t>Multiplication Check Year 4</a:t>
            </a:r>
          </a:p>
        </p:txBody>
      </p:sp>
      <p:sp>
        <p:nvSpPr>
          <p:cNvPr id="8" name="TextBox 8"/>
          <p:cNvSpPr txBox="1"/>
          <p:nvPr/>
        </p:nvSpPr>
        <p:spPr>
          <a:xfrm>
            <a:off x="0" y="1640458"/>
            <a:ext cx="18288000" cy="8574340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marL="783188" lvl="1" indent="-391594" algn="l">
              <a:lnSpc>
                <a:spcPts val="5078"/>
              </a:lnSpc>
              <a:buFont typeface="Arial"/>
              <a:buChar char="•"/>
            </a:pPr>
            <a:r>
              <a:rPr lang="en-US" sz="3627">
                <a:solidFill>
                  <a:srgbClr val="141619"/>
                </a:solidFill>
                <a:latin typeface="Kabel"/>
                <a:ea typeface="Kabel"/>
                <a:cs typeface="Kabel"/>
                <a:sym typeface="Kabel"/>
              </a:rPr>
              <a:t>There will be 25 questions worth one mark each. The questions will be in no particular order.</a:t>
            </a:r>
          </a:p>
          <a:p>
            <a:pPr marL="804777" lvl="1" indent="-402388" algn="l">
              <a:lnSpc>
                <a:spcPts val="5218"/>
              </a:lnSpc>
              <a:buFont typeface="Arial"/>
              <a:buChar char="•"/>
            </a:pPr>
            <a:r>
              <a:rPr lang="en-US" sz="3727">
                <a:solidFill>
                  <a:srgbClr val="141619"/>
                </a:solidFill>
                <a:latin typeface="Kabel"/>
                <a:ea typeface="Kabel"/>
                <a:cs typeface="Kabel"/>
                <a:sym typeface="Kabel"/>
              </a:rPr>
              <a:t>Every question will follow the same format and will require the same type of response e.g. 4 x 8 = 32</a:t>
            </a:r>
          </a:p>
          <a:p>
            <a:pPr marL="804777" lvl="1" indent="-402388" algn="l">
              <a:lnSpc>
                <a:spcPts val="5218"/>
              </a:lnSpc>
              <a:buFont typeface="Arial"/>
              <a:buChar char="•"/>
            </a:pPr>
            <a:r>
              <a:rPr lang="en-US" sz="3727">
                <a:solidFill>
                  <a:srgbClr val="141619"/>
                </a:solidFill>
                <a:latin typeface="Kabel"/>
                <a:ea typeface="Kabel"/>
                <a:cs typeface="Kabel"/>
                <a:sym typeface="Kabel"/>
              </a:rPr>
              <a:t>Children will have a maximum of six seconds to answer each question.</a:t>
            </a:r>
          </a:p>
          <a:p>
            <a:pPr marL="804777" lvl="1" indent="-402388" algn="l">
              <a:lnSpc>
                <a:spcPts val="5218"/>
              </a:lnSpc>
              <a:buFont typeface="Arial"/>
              <a:buChar char="•"/>
            </a:pPr>
            <a:r>
              <a:rPr lang="en-US" sz="3727">
                <a:solidFill>
                  <a:srgbClr val="141619"/>
                </a:solidFill>
                <a:latin typeface="Kabel"/>
                <a:ea typeface="Kabel"/>
                <a:cs typeface="Kabel"/>
                <a:sym typeface="Kabel"/>
              </a:rPr>
              <a:t>There will be a three-second pause before the next question is displayed.</a:t>
            </a:r>
          </a:p>
          <a:p>
            <a:pPr marL="804777" lvl="1" indent="-402388" algn="l">
              <a:lnSpc>
                <a:spcPts val="5218"/>
              </a:lnSpc>
              <a:buFont typeface="Arial"/>
              <a:buChar char="•"/>
            </a:pPr>
            <a:r>
              <a:rPr lang="en-US" sz="3727">
                <a:solidFill>
                  <a:srgbClr val="141619"/>
                </a:solidFill>
                <a:latin typeface="Kabel"/>
                <a:ea typeface="Kabel"/>
                <a:cs typeface="Kabel"/>
                <a:sym typeface="Kabel"/>
              </a:rPr>
              <a:t>The emphasis will be on the "6, 7, 8, 9 and 12 multiplication tables", with two to four questions in every test taken from each of the 6, 7, 8, 9 and 12 multiplication tables, meaning that between 18 and 22 questions will focus on KS2 content.</a:t>
            </a:r>
          </a:p>
          <a:p>
            <a:pPr marL="804777" lvl="1" indent="-402388" algn="l">
              <a:lnSpc>
                <a:spcPts val="5218"/>
              </a:lnSpc>
              <a:buFont typeface="Arial"/>
              <a:buChar char="•"/>
            </a:pPr>
            <a:r>
              <a:rPr lang="en-US" sz="3727">
                <a:solidFill>
                  <a:srgbClr val="141619"/>
                </a:solidFill>
                <a:latin typeface="Kabel"/>
                <a:ea typeface="Kabel"/>
                <a:cs typeface="Kabel"/>
                <a:sym typeface="Kabel"/>
              </a:rPr>
              <a:t>There will be no question reversals in any test. For example, "3 × 8 would not appear in the same form as 8 × 3".</a:t>
            </a:r>
          </a:p>
          <a:p>
            <a:pPr marL="804777" lvl="1" indent="-402388" algn="l">
              <a:lnSpc>
                <a:spcPts val="5218"/>
              </a:lnSpc>
              <a:buFont typeface="Arial"/>
              <a:buChar char="•"/>
            </a:pPr>
            <a:r>
              <a:rPr lang="en-US" sz="3727">
                <a:solidFill>
                  <a:srgbClr val="141619"/>
                </a:solidFill>
                <a:latin typeface="Kabel"/>
                <a:ea typeface="Kabel"/>
                <a:cs typeface="Kabel"/>
                <a:sym typeface="Kabel"/>
              </a:rPr>
              <a:t>Children will be randomly assigned a test. The system will provide a range of tests, equal in difficulty, but with different questions in different orders. No test should have more than 30 per cent of the same questions as another test.</a:t>
            </a:r>
          </a:p>
          <a:p>
            <a:pPr marL="804777" lvl="1" indent="-402388" algn="l">
              <a:lnSpc>
                <a:spcPts val="5218"/>
              </a:lnSpc>
              <a:buFont typeface="Arial"/>
              <a:buChar char="•"/>
            </a:pPr>
            <a:r>
              <a:rPr lang="en-US" sz="3727">
                <a:solidFill>
                  <a:srgbClr val="141619"/>
                </a:solidFill>
                <a:latin typeface="Kabel"/>
                <a:ea typeface="Kabel"/>
                <a:cs typeface="Kabel"/>
                <a:sym typeface="Kabel"/>
              </a:rPr>
              <a:t>Children will be able to access a "practice area" in the run up to the test window in June. </a:t>
            </a:r>
          </a:p>
        </p:txBody>
      </p:sp>
    </p:spTree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Freeform 2"/>
          <p:cNvSpPr/>
          <p:nvPr/>
        </p:nvSpPr>
        <p:spPr>
          <a:xfrm>
            <a:off x="-798976" y="-1112126"/>
            <a:ext cx="5448219" cy="5016902"/>
          </a:xfrm>
          <a:custGeom>
            <a:avLst/>
            <a:gdLst/>
            <a:ahLst/>
            <a:cxnLst/>
            <a:rect l="l" t="t" r="r" b="b"/>
            <a:pathLst>
              <a:path w="5448219" h="5016902">
                <a:moveTo>
                  <a:pt x="0" y="0"/>
                </a:moveTo>
                <a:lnTo>
                  <a:pt x="5448220" y="0"/>
                </a:lnTo>
                <a:lnTo>
                  <a:pt x="5448220" y="5016902"/>
                </a:lnTo>
                <a:lnTo>
                  <a:pt x="0" y="5016902"/>
                </a:lnTo>
                <a:lnTo>
                  <a:pt x="0" y="0"/>
                </a:lnTo>
                <a:close/>
              </a:path>
            </a:pathLst>
          </a:custGeom>
          <a:blipFill>
            <a:blip r:embed="rId2">
              <a:alphaModFix amt="48000"/>
              <a:extLst>
                <a:ext uri="{96DAC541-7B7A-43D3-8B79-37D633B846F1}">
                  <asvg:svgBlip xmlns:asvg="http://schemas.microsoft.com/office/drawing/2016/SVG/main" r:embed="rId3"/>
                </a:ext>
              </a:extLst>
            </a:blip>
            <a:stretch>
              <a:fillRect/>
            </a:stretch>
          </a:blipFill>
        </p:spPr>
      </p:sp>
      <p:sp>
        <p:nvSpPr>
          <p:cNvPr id="3" name="Freeform 3"/>
          <p:cNvSpPr/>
          <p:nvPr/>
        </p:nvSpPr>
        <p:spPr>
          <a:xfrm flipH="1" flipV="1">
            <a:off x="3678219" y="949614"/>
            <a:ext cx="12731003" cy="11723132"/>
          </a:xfrm>
          <a:custGeom>
            <a:avLst/>
            <a:gdLst/>
            <a:ahLst/>
            <a:cxnLst/>
            <a:rect l="l" t="t" r="r" b="b"/>
            <a:pathLst>
              <a:path w="12731003" h="11723132">
                <a:moveTo>
                  <a:pt x="12731003" y="11723132"/>
                </a:moveTo>
                <a:lnTo>
                  <a:pt x="0" y="11723132"/>
                </a:lnTo>
                <a:lnTo>
                  <a:pt x="0" y="0"/>
                </a:lnTo>
                <a:lnTo>
                  <a:pt x="12731003" y="0"/>
                </a:lnTo>
                <a:lnTo>
                  <a:pt x="12731003" y="11723132"/>
                </a:lnTo>
                <a:close/>
              </a:path>
            </a:pathLst>
          </a:custGeom>
          <a:blipFill>
            <a:blip r:embed="rId2">
              <a:alphaModFix amt="12000"/>
              <a:extLst>
                <a:ext uri="{96DAC541-7B7A-43D3-8B79-37D633B846F1}">
                  <asvg:svgBlip xmlns:asvg="http://schemas.microsoft.com/office/drawing/2016/SVG/main" r:embed="rId3"/>
                </a:ext>
              </a:extLst>
            </a:blip>
            <a:stretch>
              <a:fillRect/>
            </a:stretch>
          </a:blipFill>
        </p:spPr>
      </p:sp>
      <p:sp>
        <p:nvSpPr>
          <p:cNvPr id="4" name="Freeform 4"/>
          <p:cNvSpPr/>
          <p:nvPr/>
        </p:nvSpPr>
        <p:spPr>
          <a:xfrm>
            <a:off x="-176066" y="-3525521"/>
            <a:ext cx="18640132" cy="18640132"/>
          </a:xfrm>
          <a:custGeom>
            <a:avLst/>
            <a:gdLst/>
            <a:ahLst/>
            <a:cxnLst/>
            <a:rect l="l" t="t" r="r" b="b"/>
            <a:pathLst>
              <a:path w="18640132" h="18640132">
                <a:moveTo>
                  <a:pt x="0" y="0"/>
                </a:moveTo>
                <a:lnTo>
                  <a:pt x="18640132" y="0"/>
                </a:lnTo>
                <a:lnTo>
                  <a:pt x="18640132" y="18640132"/>
                </a:lnTo>
                <a:lnTo>
                  <a:pt x="0" y="18640132"/>
                </a:lnTo>
                <a:lnTo>
                  <a:pt x="0" y="0"/>
                </a:lnTo>
                <a:close/>
              </a:path>
            </a:pathLst>
          </a:custGeom>
          <a:blipFill>
            <a:blip r:embed="rId4">
              <a:alphaModFix amt="68000"/>
            </a:blip>
            <a:stretch>
              <a:fillRect/>
            </a:stretch>
          </a:blipFill>
        </p:spPr>
      </p:sp>
      <p:sp>
        <p:nvSpPr>
          <p:cNvPr id="5" name="Freeform 5"/>
          <p:cNvSpPr/>
          <p:nvPr/>
        </p:nvSpPr>
        <p:spPr>
          <a:xfrm>
            <a:off x="13236334" y="0"/>
            <a:ext cx="5227732" cy="4517632"/>
          </a:xfrm>
          <a:custGeom>
            <a:avLst/>
            <a:gdLst/>
            <a:ahLst/>
            <a:cxnLst/>
            <a:rect l="l" t="t" r="r" b="b"/>
            <a:pathLst>
              <a:path w="5227732" h="4517632">
                <a:moveTo>
                  <a:pt x="0" y="0"/>
                </a:moveTo>
                <a:lnTo>
                  <a:pt x="5227732" y="0"/>
                </a:lnTo>
                <a:lnTo>
                  <a:pt x="5227732" y="4517632"/>
                </a:lnTo>
                <a:lnTo>
                  <a:pt x="0" y="4517632"/>
                </a:lnTo>
                <a:lnTo>
                  <a:pt x="0" y="0"/>
                </a:lnTo>
                <a:close/>
              </a:path>
            </a:pathLst>
          </a:custGeom>
          <a:blipFill>
            <a:blip r:embed="rId5">
              <a:alphaModFix amt="62000"/>
            </a:blip>
            <a:stretch>
              <a:fillRect/>
            </a:stretch>
          </a:blipFill>
        </p:spPr>
      </p:sp>
      <p:sp>
        <p:nvSpPr>
          <p:cNvPr id="6" name="Freeform 6"/>
          <p:cNvSpPr/>
          <p:nvPr/>
        </p:nvSpPr>
        <p:spPr>
          <a:xfrm flipH="1" flipV="1">
            <a:off x="-176066" y="5999066"/>
            <a:ext cx="5227732" cy="4517632"/>
          </a:xfrm>
          <a:custGeom>
            <a:avLst/>
            <a:gdLst/>
            <a:ahLst/>
            <a:cxnLst/>
            <a:rect l="l" t="t" r="r" b="b"/>
            <a:pathLst>
              <a:path w="5227732" h="4517632">
                <a:moveTo>
                  <a:pt x="5227732" y="4517632"/>
                </a:moveTo>
                <a:lnTo>
                  <a:pt x="0" y="4517632"/>
                </a:lnTo>
                <a:lnTo>
                  <a:pt x="0" y="0"/>
                </a:lnTo>
                <a:lnTo>
                  <a:pt x="5227732" y="0"/>
                </a:lnTo>
                <a:lnTo>
                  <a:pt x="5227732" y="4517632"/>
                </a:lnTo>
                <a:close/>
              </a:path>
            </a:pathLst>
          </a:custGeom>
          <a:blipFill>
            <a:blip r:embed="rId5">
              <a:alphaModFix amt="62000"/>
            </a:blip>
            <a:stretch>
              <a:fillRect/>
            </a:stretch>
          </a:blipFill>
        </p:spPr>
      </p:sp>
      <p:sp>
        <p:nvSpPr>
          <p:cNvPr id="7" name="Freeform 7"/>
          <p:cNvSpPr/>
          <p:nvPr/>
        </p:nvSpPr>
        <p:spPr>
          <a:xfrm flipH="1" flipV="1">
            <a:off x="14535190" y="7778549"/>
            <a:ext cx="5448219" cy="5016902"/>
          </a:xfrm>
          <a:custGeom>
            <a:avLst/>
            <a:gdLst/>
            <a:ahLst/>
            <a:cxnLst/>
            <a:rect l="l" t="t" r="r" b="b"/>
            <a:pathLst>
              <a:path w="5448219" h="5016902">
                <a:moveTo>
                  <a:pt x="5448220" y="5016902"/>
                </a:moveTo>
                <a:lnTo>
                  <a:pt x="0" y="5016902"/>
                </a:lnTo>
                <a:lnTo>
                  <a:pt x="0" y="0"/>
                </a:lnTo>
                <a:lnTo>
                  <a:pt x="5448220" y="0"/>
                </a:lnTo>
                <a:lnTo>
                  <a:pt x="5448220" y="5016902"/>
                </a:lnTo>
                <a:close/>
              </a:path>
            </a:pathLst>
          </a:custGeom>
          <a:blipFill>
            <a:blip r:embed="rId2">
              <a:alphaModFix amt="19999"/>
              <a:extLst>
                <a:ext uri="{96DAC541-7B7A-43D3-8B79-37D633B846F1}">
                  <asvg:svgBlip xmlns:asvg="http://schemas.microsoft.com/office/drawing/2016/SVG/main" r:embed="rId3"/>
                </a:ext>
              </a:extLst>
            </a:blip>
            <a:stretch>
              <a:fillRect/>
            </a:stretch>
          </a:blipFill>
        </p:spPr>
      </p:sp>
      <p:sp>
        <p:nvSpPr>
          <p:cNvPr id="8" name="TextBox 8"/>
          <p:cNvSpPr txBox="1"/>
          <p:nvPr/>
        </p:nvSpPr>
        <p:spPr>
          <a:xfrm>
            <a:off x="1989375" y="95169"/>
            <a:ext cx="13860825" cy="3183539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ctr">
              <a:lnSpc>
                <a:spcPts val="23415"/>
              </a:lnSpc>
            </a:pPr>
            <a:r>
              <a:rPr lang="en-US" sz="16725">
                <a:solidFill>
                  <a:srgbClr val="141619"/>
                </a:solidFill>
                <a:latin typeface="Kabel"/>
                <a:ea typeface="Kabel"/>
                <a:cs typeface="Kabel"/>
                <a:sym typeface="Kabel"/>
              </a:rPr>
              <a:t>Assessments</a:t>
            </a:r>
          </a:p>
        </p:txBody>
      </p:sp>
      <p:sp>
        <p:nvSpPr>
          <p:cNvPr id="9" name="TextBox 9"/>
          <p:cNvSpPr txBox="1"/>
          <p:nvPr/>
        </p:nvSpPr>
        <p:spPr>
          <a:xfrm>
            <a:off x="5405538" y="2642599"/>
            <a:ext cx="7028498" cy="7237665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l">
              <a:lnSpc>
                <a:spcPts val="4798"/>
              </a:lnSpc>
            </a:pPr>
            <a:r>
              <a:rPr lang="en-US" sz="3427">
                <a:solidFill>
                  <a:srgbClr val="141619"/>
                </a:solidFill>
                <a:latin typeface="Kabel"/>
                <a:ea typeface="Kabel"/>
                <a:cs typeface="Kabel"/>
                <a:sym typeface="Kabel"/>
              </a:rPr>
              <a:t>Teachers track the children in the following ways:</a:t>
            </a:r>
          </a:p>
          <a:p>
            <a:pPr marL="740009" lvl="1" indent="-370004" algn="l">
              <a:lnSpc>
                <a:spcPts val="4798"/>
              </a:lnSpc>
              <a:buFont typeface="Arial"/>
              <a:buChar char="•"/>
            </a:pPr>
            <a:endParaRPr lang="en-US" sz="3427">
              <a:solidFill>
                <a:srgbClr val="141619"/>
              </a:solidFill>
              <a:latin typeface="Kabel"/>
              <a:ea typeface="Kabel"/>
              <a:cs typeface="Kabel"/>
              <a:sym typeface="Kabel"/>
            </a:endParaRPr>
          </a:p>
          <a:p>
            <a:pPr marL="740009" lvl="1" indent="-370004" algn="l">
              <a:lnSpc>
                <a:spcPts val="4798"/>
              </a:lnSpc>
              <a:buFont typeface="Arial"/>
              <a:buChar char="•"/>
            </a:pPr>
            <a:r>
              <a:rPr lang="en-US" sz="3427">
                <a:solidFill>
                  <a:srgbClr val="141619"/>
                </a:solidFill>
                <a:latin typeface="Kabel"/>
                <a:ea typeface="Kabel"/>
                <a:cs typeface="Kabel"/>
                <a:sym typeface="Kabel"/>
              </a:rPr>
              <a:t>Marking </a:t>
            </a:r>
          </a:p>
          <a:p>
            <a:pPr marL="740009" lvl="1" indent="-370004" algn="l">
              <a:lnSpc>
                <a:spcPts val="4798"/>
              </a:lnSpc>
              <a:buFont typeface="Arial"/>
              <a:buChar char="•"/>
            </a:pPr>
            <a:r>
              <a:rPr lang="en-US" sz="3427">
                <a:solidFill>
                  <a:srgbClr val="141619"/>
                </a:solidFill>
                <a:latin typeface="Kabel"/>
                <a:ea typeface="Kabel"/>
                <a:cs typeface="Kabel"/>
                <a:sym typeface="Kabel"/>
              </a:rPr>
              <a:t>Termly PIRA and PUMA assessments </a:t>
            </a:r>
          </a:p>
          <a:p>
            <a:pPr marL="740009" lvl="1" indent="-370004" algn="l">
              <a:lnSpc>
                <a:spcPts val="4798"/>
              </a:lnSpc>
              <a:buFont typeface="Arial"/>
              <a:buChar char="•"/>
            </a:pPr>
            <a:r>
              <a:rPr lang="en-US" sz="3427">
                <a:solidFill>
                  <a:srgbClr val="141619"/>
                </a:solidFill>
                <a:latin typeface="Kabel"/>
                <a:ea typeface="Kabel"/>
                <a:cs typeface="Kabel"/>
                <a:sym typeface="Kabel"/>
              </a:rPr>
              <a:t>Mental Arithmetic tests </a:t>
            </a:r>
          </a:p>
          <a:p>
            <a:pPr marL="740009" lvl="1" indent="-370004" algn="l">
              <a:lnSpc>
                <a:spcPts val="4798"/>
              </a:lnSpc>
              <a:buFont typeface="Arial"/>
              <a:buChar char="•"/>
            </a:pPr>
            <a:r>
              <a:rPr lang="en-US" sz="3427">
                <a:solidFill>
                  <a:srgbClr val="141619"/>
                </a:solidFill>
                <a:latin typeface="Kabel"/>
                <a:ea typeface="Kabel"/>
                <a:cs typeface="Kabel"/>
                <a:sym typeface="Kabel"/>
              </a:rPr>
              <a:t>Multiple tests </a:t>
            </a:r>
          </a:p>
          <a:p>
            <a:pPr marL="740009" lvl="1" indent="-370004" algn="l">
              <a:lnSpc>
                <a:spcPts val="4798"/>
              </a:lnSpc>
              <a:buFont typeface="Arial"/>
              <a:buChar char="•"/>
            </a:pPr>
            <a:r>
              <a:rPr lang="en-US" sz="3427">
                <a:solidFill>
                  <a:srgbClr val="141619"/>
                </a:solidFill>
                <a:latin typeface="Kabel"/>
                <a:ea typeface="Kabel"/>
                <a:cs typeface="Kabel"/>
                <a:sym typeface="Kabel"/>
              </a:rPr>
              <a:t>Spelling tests </a:t>
            </a:r>
          </a:p>
          <a:p>
            <a:pPr marL="740009" lvl="1" indent="-370004" algn="l">
              <a:lnSpc>
                <a:spcPts val="4798"/>
              </a:lnSpc>
              <a:buFont typeface="Arial"/>
              <a:buChar char="•"/>
            </a:pPr>
            <a:r>
              <a:rPr lang="en-US" sz="3427">
                <a:solidFill>
                  <a:srgbClr val="141619"/>
                </a:solidFill>
                <a:latin typeface="Kabel"/>
                <a:ea typeface="Kabel"/>
                <a:cs typeface="Kabel"/>
                <a:sym typeface="Kabel"/>
              </a:rPr>
              <a:t>Completion of tracking sheets (termly) </a:t>
            </a:r>
          </a:p>
          <a:p>
            <a:pPr algn="l">
              <a:lnSpc>
                <a:spcPts val="4798"/>
              </a:lnSpc>
            </a:pPr>
            <a:r>
              <a:rPr lang="en-US" sz="3427">
                <a:solidFill>
                  <a:srgbClr val="141619"/>
                </a:solidFill>
                <a:latin typeface="Kabel"/>
                <a:ea typeface="Kabel"/>
                <a:cs typeface="Kabel"/>
                <a:sym typeface="Kabel"/>
              </a:rPr>
              <a:t>Parents will be updated:</a:t>
            </a:r>
          </a:p>
          <a:p>
            <a:pPr marL="740009" lvl="1" indent="-370004" algn="l">
              <a:lnSpc>
                <a:spcPts val="4798"/>
              </a:lnSpc>
              <a:buFont typeface="Arial"/>
              <a:buChar char="•"/>
            </a:pPr>
            <a:r>
              <a:rPr lang="en-US" sz="3427">
                <a:solidFill>
                  <a:srgbClr val="141619"/>
                </a:solidFill>
                <a:latin typeface="Kabel"/>
                <a:ea typeface="Kabel"/>
                <a:cs typeface="Kabel"/>
                <a:sym typeface="Kabel"/>
              </a:rPr>
              <a:t>Parents evening </a:t>
            </a:r>
          </a:p>
          <a:p>
            <a:pPr marL="740009" lvl="1" indent="-370004" algn="l">
              <a:lnSpc>
                <a:spcPts val="4798"/>
              </a:lnSpc>
              <a:buFont typeface="Arial"/>
              <a:buChar char="•"/>
            </a:pPr>
            <a:r>
              <a:rPr lang="en-US" sz="3427">
                <a:solidFill>
                  <a:srgbClr val="141619"/>
                </a:solidFill>
                <a:latin typeface="Kabel"/>
                <a:ea typeface="Kabel"/>
                <a:cs typeface="Kabel"/>
                <a:sym typeface="Kabel"/>
              </a:rPr>
              <a:t>Interim Assessment report </a:t>
            </a:r>
          </a:p>
          <a:p>
            <a:pPr marL="740009" lvl="1" indent="-370004" algn="l">
              <a:lnSpc>
                <a:spcPts val="4798"/>
              </a:lnSpc>
              <a:buFont typeface="Arial"/>
              <a:buChar char="•"/>
            </a:pPr>
            <a:r>
              <a:rPr lang="en-US" sz="3427">
                <a:solidFill>
                  <a:srgbClr val="141619"/>
                </a:solidFill>
                <a:latin typeface="Kabel"/>
                <a:ea typeface="Kabel"/>
                <a:cs typeface="Kabel"/>
                <a:sym typeface="Kabel"/>
              </a:rPr>
              <a:t>End of Year Report </a:t>
            </a:r>
          </a:p>
        </p:txBody>
      </p:sp>
      <p:sp>
        <p:nvSpPr>
          <p:cNvPr id="10" name="Freeform 10"/>
          <p:cNvSpPr/>
          <p:nvPr/>
        </p:nvSpPr>
        <p:spPr>
          <a:xfrm flipH="1">
            <a:off x="16169952" y="7052411"/>
            <a:ext cx="2032798" cy="3045731"/>
          </a:xfrm>
          <a:custGeom>
            <a:avLst/>
            <a:gdLst/>
            <a:ahLst/>
            <a:cxnLst/>
            <a:rect l="l" t="t" r="r" b="b"/>
            <a:pathLst>
              <a:path w="2032798" h="3045731">
                <a:moveTo>
                  <a:pt x="2032798" y="0"/>
                </a:moveTo>
                <a:lnTo>
                  <a:pt x="0" y="0"/>
                </a:lnTo>
                <a:lnTo>
                  <a:pt x="0" y="3045731"/>
                </a:lnTo>
                <a:lnTo>
                  <a:pt x="2032798" y="3045731"/>
                </a:lnTo>
                <a:lnTo>
                  <a:pt x="2032798" y="0"/>
                </a:lnTo>
                <a:close/>
              </a:path>
            </a:pathLst>
          </a:custGeom>
          <a:blipFill>
            <a:blip r:embed="rId6"/>
            <a:stretch>
              <a:fillRect b="-16799"/>
            </a:stretch>
          </a:blipFill>
        </p:spPr>
      </p:sp>
    </p:spTree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Freeform 2"/>
          <p:cNvSpPr/>
          <p:nvPr/>
        </p:nvSpPr>
        <p:spPr>
          <a:xfrm>
            <a:off x="-798976" y="-1112126"/>
            <a:ext cx="5448219" cy="5016902"/>
          </a:xfrm>
          <a:custGeom>
            <a:avLst/>
            <a:gdLst/>
            <a:ahLst/>
            <a:cxnLst/>
            <a:rect l="l" t="t" r="r" b="b"/>
            <a:pathLst>
              <a:path w="5448219" h="5016902">
                <a:moveTo>
                  <a:pt x="0" y="0"/>
                </a:moveTo>
                <a:lnTo>
                  <a:pt x="5448220" y="0"/>
                </a:lnTo>
                <a:lnTo>
                  <a:pt x="5448220" y="5016902"/>
                </a:lnTo>
                <a:lnTo>
                  <a:pt x="0" y="5016902"/>
                </a:lnTo>
                <a:lnTo>
                  <a:pt x="0" y="0"/>
                </a:lnTo>
                <a:close/>
              </a:path>
            </a:pathLst>
          </a:custGeom>
          <a:blipFill>
            <a:blip r:embed="rId2">
              <a:alphaModFix amt="48000"/>
              <a:extLst>
                <a:ext uri="{96DAC541-7B7A-43D3-8B79-37D633B846F1}">
                  <asvg:svgBlip xmlns:asvg="http://schemas.microsoft.com/office/drawing/2016/SVG/main" r:embed="rId3"/>
                </a:ext>
              </a:extLst>
            </a:blip>
            <a:stretch>
              <a:fillRect/>
            </a:stretch>
          </a:blipFill>
        </p:spPr>
      </p:sp>
      <p:sp>
        <p:nvSpPr>
          <p:cNvPr id="3" name="Freeform 3"/>
          <p:cNvSpPr/>
          <p:nvPr/>
        </p:nvSpPr>
        <p:spPr>
          <a:xfrm flipH="1" flipV="1">
            <a:off x="3678219" y="949614"/>
            <a:ext cx="12731003" cy="11723132"/>
          </a:xfrm>
          <a:custGeom>
            <a:avLst/>
            <a:gdLst/>
            <a:ahLst/>
            <a:cxnLst/>
            <a:rect l="l" t="t" r="r" b="b"/>
            <a:pathLst>
              <a:path w="12731003" h="11723132">
                <a:moveTo>
                  <a:pt x="12731003" y="11723132"/>
                </a:moveTo>
                <a:lnTo>
                  <a:pt x="0" y="11723132"/>
                </a:lnTo>
                <a:lnTo>
                  <a:pt x="0" y="0"/>
                </a:lnTo>
                <a:lnTo>
                  <a:pt x="12731003" y="0"/>
                </a:lnTo>
                <a:lnTo>
                  <a:pt x="12731003" y="11723132"/>
                </a:lnTo>
                <a:close/>
              </a:path>
            </a:pathLst>
          </a:custGeom>
          <a:blipFill>
            <a:blip r:embed="rId2">
              <a:alphaModFix amt="12000"/>
              <a:extLst>
                <a:ext uri="{96DAC541-7B7A-43D3-8B79-37D633B846F1}">
                  <asvg:svgBlip xmlns:asvg="http://schemas.microsoft.com/office/drawing/2016/SVG/main" r:embed="rId3"/>
                </a:ext>
              </a:extLst>
            </a:blip>
            <a:stretch>
              <a:fillRect/>
            </a:stretch>
          </a:blipFill>
        </p:spPr>
      </p:sp>
      <p:sp>
        <p:nvSpPr>
          <p:cNvPr id="4" name="Freeform 4"/>
          <p:cNvSpPr/>
          <p:nvPr/>
        </p:nvSpPr>
        <p:spPr>
          <a:xfrm>
            <a:off x="-352132" y="-3635398"/>
            <a:ext cx="18640132" cy="18640132"/>
          </a:xfrm>
          <a:custGeom>
            <a:avLst/>
            <a:gdLst/>
            <a:ahLst/>
            <a:cxnLst/>
            <a:rect l="l" t="t" r="r" b="b"/>
            <a:pathLst>
              <a:path w="18640132" h="18640132">
                <a:moveTo>
                  <a:pt x="0" y="0"/>
                </a:moveTo>
                <a:lnTo>
                  <a:pt x="18640132" y="0"/>
                </a:lnTo>
                <a:lnTo>
                  <a:pt x="18640132" y="18640132"/>
                </a:lnTo>
                <a:lnTo>
                  <a:pt x="0" y="18640132"/>
                </a:lnTo>
                <a:lnTo>
                  <a:pt x="0" y="0"/>
                </a:lnTo>
                <a:close/>
              </a:path>
            </a:pathLst>
          </a:custGeom>
          <a:blipFill>
            <a:blip r:embed="rId4">
              <a:alphaModFix amt="68000"/>
            </a:blip>
            <a:stretch>
              <a:fillRect/>
            </a:stretch>
          </a:blipFill>
        </p:spPr>
      </p:sp>
      <p:sp>
        <p:nvSpPr>
          <p:cNvPr id="5" name="Freeform 5"/>
          <p:cNvSpPr/>
          <p:nvPr/>
        </p:nvSpPr>
        <p:spPr>
          <a:xfrm>
            <a:off x="13236334" y="0"/>
            <a:ext cx="5227732" cy="4517632"/>
          </a:xfrm>
          <a:custGeom>
            <a:avLst/>
            <a:gdLst/>
            <a:ahLst/>
            <a:cxnLst/>
            <a:rect l="l" t="t" r="r" b="b"/>
            <a:pathLst>
              <a:path w="5227732" h="4517632">
                <a:moveTo>
                  <a:pt x="0" y="0"/>
                </a:moveTo>
                <a:lnTo>
                  <a:pt x="5227732" y="0"/>
                </a:lnTo>
                <a:lnTo>
                  <a:pt x="5227732" y="4517632"/>
                </a:lnTo>
                <a:lnTo>
                  <a:pt x="0" y="4517632"/>
                </a:lnTo>
                <a:lnTo>
                  <a:pt x="0" y="0"/>
                </a:lnTo>
                <a:close/>
              </a:path>
            </a:pathLst>
          </a:custGeom>
          <a:blipFill>
            <a:blip r:embed="rId5">
              <a:alphaModFix amt="62000"/>
            </a:blip>
            <a:stretch>
              <a:fillRect/>
            </a:stretch>
          </a:blipFill>
        </p:spPr>
      </p:sp>
      <p:sp>
        <p:nvSpPr>
          <p:cNvPr id="6" name="Freeform 6"/>
          <p:cNvSpPr/>
          <p:nvPr/>
        </p:nvSpPr>
        <p:spPr>
          <a:xfrm flipH="1" flipV="1">
            <a:off x="-176066" y="5999066"/>
            <a:ext cx="5227732" cy="4517632"/>
          </a:xfrm>
          <a:custGeom>
            <a:avLst/>
            <a:gdLst/>
            <a:ahLst/>
            <a:cxnLst/>
            <a:rect l="l" t="t" r="r" b="b"/>
            <a:pathLst>
              <a:path w="5227732" h="4517632">
                <a:moveTo>
                  <a:pt x="5227732" y="4517632"/>
                </a:moveTo>
                <a:lnTo>
                  <a:pt x="0" y="4517632"/>
                </a:lnTo>
                <a:lnTo>
                  <a:pt x="0" y="0"/>
                </a:lnTo>
                <a:lnTo>
                  <a:pt x="5227732" y="0"/>
                </a:lnTo>
                <a:lnTo>
                  <a:pt x="5227732" y="4517632"/>
                </a:lnTo>
                <a:close/>
              </a:path>
            </a:pathLst>
          </a:custGeom>
          <a:blipFill>
            <a:blip r:embed="rId5">
              <a:alphaModFix amt="62000"/>
            </a:blip>
            <a:stretch>
              <a:fillRect/>
            </a:stretch>
          </a:blipFill>
        </p:spPr>
      </p:sp>
      <p:sp>
        <p:nvSpPr>
          <p:cNvPr id="7" name="Freeform 7"/>
          <p:cNvSpPr/>
          <p:nvPr/>
        </p:nvSpPr>
        <p:spPr>
          <a:xfrm flipH="1" flipV="1">
            <a:off x="14535190" y="7778549"/>
            <a:ext cx="5448219" cy="5016902"/>
          </a:xfrm>
          <a:custGeom>
            <a:avLst/>
            <a:gdLst/>
            <a:ahLst/>
            <a:cxnLst/>
            <a:rect l="l" t="t" r="r" b="b"/>
            <a:pathLst>
              <a:path w="5448219" h="5016902">
                <a:moveTo>
                  <a:pt x="5448220" y="5016902"/>
                </a:moveTo>
                <a:lnTo>
                  <a:pt x="0" y="5016902"/>
                </a:lnTo>
                <a:lnTo>
                  <a:pt x="0" y="0"/>
                </a:lnTo>
                <a:lnTo>
                  <a:pt x="5448220" y="0"/>
                </a:lnTo>
                <a:lnTo>
                  <a:pt x="5448220" y="5016902"/>
                </a:lnTo>
                <a:close/>
              </a:path>
            </a:pathLst>
          </a:custGeom>
          <a:blipFill>
            <a:blip r:embed="rId2">
              <a:alphaModFix amt="19999"/>
              <a:extLst>
                <a:ext uri="{96DAC541-7B7A-43D3-8B79-37D633B846F1}">
                  <asvg:svgBlip xmlns:asvg="http://schemas.microsoft.com/office/drawing/2016/SVG/main" r:embed="rId3"/>
                </a:ext>
              </a:extLst>
            </a:blip>
            <a:stretch>
              <a:fillRect/>
            </a:stretch>
          </a:blipFill>
        </p:spPr>
      </p:sp>
      <p:sp>
        <p:nvSpPr>
          <p:cNvPr id="8" name="TextBox 8"/>
          <p:cNvSpPr txBox="1"/>
          <p:nvPr/>
        </p:nvSpPr>
        <p:spPr>
          <a:xfrm>
            <a:off x="1989375" y="95169"/>
            <a:ext cx="13860825" cy="3183539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ctr">
              <a:lnSpc>
                <a:spcPts val="23415"/>
              </a:lnSpc>
            </a:pPr>
            <a:r>
              <a:rPr lang="en-US" sz="16725">
                <a:solidFill>
                  <a:srgbClr val="141619"/>
                </a:solidFill>
                <a:latin typeface="Kabel"/>
                <a:ea typeface="Kabel"/>
                <a:cs typeface="Kabel"/>
                <a:sym typeface="Kabel"/>
              </a:rPr>
              <a:t>What do I need?</a:t>
            </a:r>
          </a:p>
        </p:txBody>
      </p:sp>
      <p:sp>
        <p:nvSpPr>
          <p:cNvPr id="9" name="TextBox 9"/>
          <p:cNvSpPr txBox="1"/>
          <p:nvPr/>
        </p:nvSpPr>
        <p:spPr>
          <a:xfrm>
            <a:off x="1028700" y="3352662"/>
            <a:ext cx="5668209" cy="5511737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marL="1322924" lvl="1" indent="-661462" algn="l">
              <a:lnSpc>
                <a:spcPts val="8578"/>
              </a:lnSpc>
              <a:buFont typeface="Arial"/>
              <a:buChar char="•"/>
            </a:pPr>
            <a:r>
              <a:rPr lang="en-US" sz="6127">
                <a:solidFill>
                  <a:srgbClr val="141619"/>
                </a:solidFill>
                <a:latin typeface="Kabel"/>
                <a:ea typeface="Kabel"/>
                <a:cs typeface="Kabel"/>
                <a:sym typeface="Kabel"/>
              </a:rPr>
              <a:t>PE kit</a:t>
            </a:r>
          </a:p>
          <a:p>
            <a:pPr marL="1322924" lvl="1" indent="-661462" algn="l">
              <a:lnSpc>
                <a:spcPts val="8578"/>
              </a:lnSpc>
              <a:buFont typeface="Arial"/>
              <a:buChar char="•"/>
            </a:pPr>
            <a:r>
              <a:rPr lang="en-US" sz="6127">
                <a:solidFill>
                  <a:srgbClr val="141619"/>
                </a:solidFill>
                <a:latin typeface="Kabel"/>
                <a:ea typeface="Kabel"/>
                <a:cs typeface="Kabel"/>
                <a:sym typeface="Kabel"/>
              </a:rPr>
              <a:t>Coat </a:t>
            </a:r>
          </a:p>
          <a:p>
            <a:pPr marL="1322924" lvl="1" indent="-661462" algn="l">
              <a:lnSpc>
                <a:spcPts val="8578"/>
              </a:lnSpc>
              <a:buFont typeface="Arial"/>
              <a:buChar char="•"/>
            </a:pPr>
            <a:r>
              <a:rPr lang="en-US" sz="6127">
                <a:solidFill>
                  <a:srgbClr val="141619"/>
                </a:solidFill>
                <a:latin typeface="Kabel"/>
                <a:ea typeface="Kabel"/>
                <a:cs typeface="Kabel"/>
                <a:sym typeface="Kabel"/>
              </a:rPr>
              <a:t>Water Bottle </a:t>
            </a:r>
          </a:p>
          <a:p>
            <a:pPr marL="1322924" lvl="1" indent="-661462" algn="l">
              <a:lnSpc>
                <a:spcPts val="8578"/>
              </a:lnSpc>
              <a:buFont typeface="Arial"/>
              <a:buChar char="•"/>
            </a:pPr>
            <a:r>
              <a:rPr lang="en-US" sz="6127">
                <a:solidFill>
                  <a:srgbClr val="141619"/>
                </a:solidFill>
                <a:latin typeface="Kabel"/>
                <a:ea typeface="Kabel"/>
                <a:cs typeface="Kabel"/>
                <a:sym typeface="Kabel"/>
              </a:rPr>
              <a:t>Forest School Kit</a:t>
            </a:r>
          </a:p>
          <a:p>
            <a:pPr marL="1322924" lvl="1" indent="-661462" algn="l">
              <a:lnSpc>
                <a:spcPts val="8578"/>
              </a:lnSpc>
              <a:buFont typeface="Arial"/>
              <a:buChar char="•"/>
            </a:pPr>
            <a:r>
              <a:rPr lang="en-US" sz="6127">
                <a:solidFill>
                  <a:srgbClr val="141619"/>
                </a:solidFill>
                <a:latin typeface="Kabel"/>
                <a:ea typeface="Kabel"/>
                <a:cs typeface="Kabel"/>
                <a:sym typeface="Kabel"/>
              </a:rPr>
              <a:t>Medicines</a:t>
            </a:r>
          </a:p>
        </p:txBody>
      </p:sp>
      <p:sp>
        <p:nvSpPr>
          <p:cNvPr id="10" name="Freeform 10"/>
          <p:cNvSpPr/>
          <p:nvPr/>
        </p:nvSpPr>
        <p:spPr>
          <a:xfrm flipH="1">
            <a:off x="16169952" y="7052411"/>
            <a:ext cx="2032798" cy="3045731"/>
          </a:xfrm>
          <a:custGeom>
            <a:avLst/>
            <a:gdLst/>
            <a:ahLst/>
            <a:cxnLst/>
            <a:rect l="l" t="t" r="r" b="b"/>
            <a:pathLst>
              <a:path w="2032798" h="3045731">
                <a:moveTo>
                  <a:pt x="2032798" y="0"/>
                </a:moveTo>
                <a:lnTo>
                  <a:pt x="0" y="0"/>
                </a:lnTo>
                <a:lnTo>
                  <a:pt x="0" y="3045731"/>
                </a:lnTo>
                <a:lnTo>
                  <a:pt x="2032798" y="3045731"/>
                </a:lnTo>
                <a:lnTo>
                  <a:pt x="2032798" y="0"/>
                </a:lnTo>
                <a:close/>
              </a:path>
            </a:pathLst>
          </a:custGeom>
          <a:blipFill>
            <a:blip r:embed="rId6"/>
            <a:stretch>
              <a:fillRect b="-16799"/>
            </a:stretch>
          </a:blipFill>
        </p:spPr>
      </p:sp>
    </p:spTree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1</TotalTime>
  <Words>1061</Words>
  <Application>Microsoft Office PowerPoint</Application>
  <PresentationFormat>Custom</PresentationFormat>
  <Paragraphs>110</Paragraphs>
  <Slides>13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5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13</vt:i4>
      </vt:variant>
    </vt:vector>
  </HeadingPairs>
  <TitlesOfParts>
    <vt:vector size="19" baseType="lpstr">
      <vt:lpstr>Kabel</vt:lpstr>
      <vt:lpstr>Kabel Ultra-Bold</vt:lpstr>
      <vt:lpstr>Amsterdam One</vt:lpstr>
      <vt:lpstr>Arial</vt:lpstr>
      <vt:lpstr>Calibri</vt:lpstr>
      <vt:lpstr>Office Theme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Green Watercolor Elegant Project Presentation</dc:title>
  <dc:creator>Laura Concannon</dc:creator>
  <cp:lastModifiedBy>Laura Concannon</cp:lastModifiedBy>
  <cp:revision>3</cp:revision>
  <dcterms:created xsi:type="dcterms:W3CDTF">2006-08-16T00:00:00Z</dcterms:created>
  <dcterms:modified xsi:type="dcterms:W3CDTF">2025-09-17T13:23:31Z</dcterms:modified>
  <dc:identifier>DAGvGbQhbKY</dc:identifier>
</cp:coreProperties>
</file>